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24" y="-4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200801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415167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620184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620557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679748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2673865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1220458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246062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3384412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3115978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E08FB4-CC73-4D51-901B-B15C814D3A21}" type="datetimeFigureOut">
              <a:rPr kumimoji="1" lang="ja-JP" altLang="en-US" smtClean="0"/>
              <a:t>2020/5/18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3867861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5E08FB4-CC73-4D51-901B-B15C814D3A21}" type="datetimeFigureOut">
              <a:rPr kumimoji="1" lang="ja-JP" altLang="en-US" smtClean="0"/>
              <a:t>2020/5/18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A88BA95B-9961-490D-81D4-556B1B0798A1}" type="slidenum">
              <a:rPr kumimoji="1" lang="ja-JP" altLang="en-US" smtClean="0"/>
              <a:t>‹#›</a:t>
            </a:fld>
            <a:endParaRPr kumimoji="1" lang="ja-JP" altLang="en-US"/>
          </a:p>
        </p:txBody>
      </p:sp>
    </p:spTree>
    <p:extLst>
      <p:ext uri="{BB962C8B-B14F-4D97-AF65-F5344CB8AC3E}">
        <p14:creationId xmlns:p14="http://schemas.microsoft.com/office/powerpoint/2010/main" val="2487099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ord.yahoo.co.jp/o/image/RV=1/RE=1589006181/RH=b3JkLnlhaG9vLmNvLmpw/RB=/RU=aHR0cHM6Ly9uZXdzd2l0Y2guanAvcC83Mjcw/RS=%5eADBeWFWxZwlKM5FNiucPfMi3duNnUE-;_ylt=A2RCMZLk_bReMhwAkCWU3uV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大波 3"/>
          <p:cNvSpPr/>
          <p:nvPr/>
        </p:nvSpPr>
        <p:spPr>
          <a:xfrm rot="527503">
            <a:off x="4190505" y="196832"/>
            <a:ext cx="2647952" cy="497547"/>
          </a:xfrm>
          <a:prstGeom prst="wav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ja-JP" sz="1200" b="1" dirty="0">
                <a:solidFill>
                  <a:srgbClr val="FF0000"/>
                </a:solidFill>
                <a:latin typeface="HGP創英角ﾎﾟｯﾌﾟ体" panose="040B0A00000000000000" pitchFamily="50" charset="-128"/>
                <a:ea typeface="HGP創英角ﾎﾟｯﾌﾟ体" panose="040B0A00000000000000" pitchFamily="50" charset="-128"/>
              </a:rPr>
              <a:t>兵庫の食の極みキャンペーン</a:t>
            </a:r>
            <a:r>
              <a:rPr lang="ja-JP" altLang="ja-JP" sz="1200" b="1" dirty="0" smtClean="0">
                <a:solidFill>
                  <a:srgbClr val="FF0000"/>
                </a:solidFill>
                <a:latin typeface="HGP創英角ﾎﾟｯﾌﾟ体" panose="040B0A00000000000000" pitchFamily="50" charset="-128"/>
                <a:ea typeface="HGP創英角ﾎﾟｯﾌﾟ体" panose="040B0A00000000000000" pitchFamily="50" charset="-128"/>
              </a:rPr>
              <a:t>第</a:t>
            </a:r>
            <a:r>
              <a:rPr lang="ja-JP" altLang="en-US" sz="1200" b="1" dirty="0" smtClean="0">
                <a:solidFill>
                  <a:srgbClr val="FF0000"/>
                </a:solidFill>
                <a:latin typeface="HGP創英角ﾎﾟｯﾌﾟ体" panose="040B0A00000000000000" pitchFamily="50" charset="-128"/>
                <a:ea typeface="HGP創英角ﾎﾟｯﾌﾟ体" panose="040B0A00000000000000" pitchFamily="50" charset="-128"/>
              </a:rPr>
              <a:t>１</a:t>
            </a:r>
            <a:r>
              <a:rPr lang="ja-JP" altLang="ja-JP" sz="1200" b="1" dirty="0" smtClean="0">
                <a:solidFill>
                  <a:srgbClr val="FF0000"/>
                </a:solidFill>
                <a:latin typeface="HGP創英角ﾎﾟｯﾌﾟ体" panose="040B0A00000000000000" pitchFamily="50" charset="-128"/>
                <a:ea typeface="HGP創英角ﾎﾟｯﾌﾟ体" panose="040B0A00000000000000" pitchFamily="50" charset="-128"/>
              </a:rPr>
              <a:t>弾</a:t>
            </a:r>
            <a:endParaRPr lang="ja-JP" altLang="ja-JP" sz="12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5" name="正方形/長方形 4"/>
          <p:cNvSpPr/>
          <p:nvPr/>
        </p:nvSpPr>
        <p:spPr>
          <a:xfrm>
            <a:off x="0" y="740532"/>
            <a:ext cx="6858000" cy="1810752"/>
          </a:xfrm>
          <a:prstGeom prst="rect">
            <a:avLst/>
          </a:prstGeom>
        </p:spPr>
        <p:txBody>
          <a:bodyPr wrap="square">
            <a:spAutoFit/>
          </a:bodyPr>
          <a:lstStyle/>
          <a:p>
            <a:pPr algn="ctr">
              <a:lnSpc>
                <a:spcPts val="2400"/>
              </a:lnSpc>
              <a:spcAft>
                <a:spcPts val="0"/>
              </a:spcAft>
            </a:pPr>
            <a:r>
              <a:rPr lang="ja-JP" altLang="ja-JP" kern="1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コロナに負けない！但馬漁協×兵庫県共同企画</a:t>
            </a:r>
            <a:endParaRPr lang="ja-JP" altLang="ja-JP" sz="1600" kern="1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0"/>
              </a:lnSpc>
              <a:spcAft>
                <a:spcPts val="0"/>
              </a:spcAft>
            </a:pPr>
            <a:r>
              <a:rPr lang="ja-JP" altLang="ja-JP" sz="2800" b="1" kern="100" dirty="0" smtClean="0">
                <a:solidFill>
                  <a:srgbClr val="FFFF99"/>
                </a:solidFill>
                <a:effectLst/>
                <a:ea typeface="HG正楷書体-PRO"/>
                <a:cs typeface="Times New Roman"/>
              </a:rPr>
              <a:t>但馬の魚と但馬の地酒を食す。</a:t>
            </a:r>
            <a:endParaRPr lang="ja-JP" altLang="ja-JP" sz="1600" kern="100" dirty="0" smtClean="0">
              <a:effectLst/>
              <a:ea typeface="ＭＳ 明朝"/>
              <a:cs typeface="Times New Roman"/>
            </a:endParaRPr>
          </a:p>
          <a:p>
            <a:pPr algn="ctr">
              <a:lnSpc>
                <a:spcPts val="3500"/>
              </a:lnSpc>
              <a:spcAft>
                <a:spcPts val="0"/>
              </a:spcAft>
            </a:pPr>
            <a:r>
              <a:rPr lang="ja-JP" altLang="ja-JP" sz="3000" kern="100" dirty="0" smtClean="0">
                <a:solidFill>
                  <a:schemeClr val="bg1"/>
                </a:solidFill>
                <a:effectLst/>
                <a:ea typeface="HG正楷書体-PRO"/>
                <a:cs typeface="Times New Roman"/>
              </a:rPr>
              <a:t>“絶品の干物「旨干し」”“香住鶴”</a:t>
            </a:r>
            <a:endParaRPr lang="ja-JP" altLang="ja-JP" sz="3000" kern="100" dirty="0" smtClean="0">
              <a:solidFill>
                <a:schemeClr val="bg1"/>
              </a:solidFill>
              <a:effectLst/>
              <a:ea typeface="ＭＳ 明朝"/>
              <a:cs typeface="Times New Roman"/>
            </a:endParaRPr>
          </a:p>
          <a:p>
            <a:pPr algn="ctr">
              <a:lnSpc>
                <a:spcPts val="3500"/>
              </a:lnSpc>
              <a:spcAft>
                <a:spcPts val="0"/>
              </a:spcAft>
            </a:pPr>
            <a:r>
              <a:rPr lang="ja-JP" altLang="ja-JP" sz="2800" kern="100" dirty="0" smtClean="0">
                <a:solidFill>
                  <a:schemeClr val="bg1"/>
                </a:solidFill>
                <a:effectLst/>
                <a:ea typeface="HG正楷書体-PRO"/>
                <a:cs typeface="Times New Roman"/>
              </a:rPr>
              <a:t>応援セット（限定</a:t>
            </a:r>
            <a:r>
              <a:rPr lang="ja-JP" altLang="en-US" sz="2800" kern="100" dirty="0" smtClean="0">
                <a:solidFill>
                  <a:schemeClr val="bg1"/>
                </a:solidFill>
                <a:effectLst/>
                <a:ea typeface="HG正楷書体-PRO"/>
                <a:cs typeface="Times New Roman"/>
              </a:rPr>
              <a:t>１</a:t>
            </a:r>
            <a:r>
              <a:rPr lang="ja-JP" altLang="ja-JP" sz="2800" kern="100" dirty="0" smtClean="0">
                <a:solidFill>
                  <a:schemeClr val="bg1"/>
                </a:solidFill>
                <a:effectLst/>
                <a:ea typeface="HG正楷書体-PRO"/>
                <a:cs typeface="Times New Roman"/>
              </a:rPr>
              <a:t>００セット）を販売</a:t>
            </a:r>
            <a:endParaRPr lang="ja-JP" altLang="ja-JP" sz="2800" kern="100" dirty="0">
              <a:solidFill>
                <a:schemeClr val="bg1"/>
              </a:solidFill>
              <a:effectLst/>
              <a:ea typeface="ＭＳ 明朝"/>
              <a:cs typeface="Times New Roman"/>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316" y="2582042"/>
            <a:ext cx="2079305" cy="1500219"/>
          </a:xfrm>
          <a:prstGeom prst="rect">
            <a:avLst/>
          </a:prstGeom>
          <a:ln>
            <a:noFill/>
          </a:ln>
          <a:effectLst>
            <a:softEdge rad="112500"/>
          </a:effectLst>
        </p:spPr>
      </p:pic>
      <p:pic>
        <p:nvPicPr>
          <p:cNvPr id="7" name="図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9092" y="3818866"/>
            <a:ext cx="853058" cy="695822"/>
          </a:xfrm>
          <a:prstGeom prst="rect">
            <a:avLst/>
          </a:prstGeom>
          <a:ln>
            <a:noFill/>
          </a:ln>
          <a:effectLst>
            <a:softEdge rad="112500"/>
          </a:effectLst>
          <a:extLst/>
        </p:spPr>
      </p:pic>
      <p:pic>
        <p:nvPicPr>
          <p:cNvPr id="11" name="図 10" descr="「イネ」の画像検索結果">
            <a:hlinkClick r:id="rId4" tgtFrame="&quot;imagewin&quo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976865" y="2720752"/>
            <a:ext cx="1132740" cy="816974"/>
          </a:xfrm>
          <a:prstGeom prst="rect">
            <a:avLst/>
          </a:prstGeom>
          <a:ln>
            <a:noFill/>
          </a:ln>
          <a:effectLst>
            <a:softEdge rad="112500"/>
          </a:effectLst>
        </p:spPr>
      </p:pic>
      <p:pic>
        <p:nvPicPr>
          <p:cNvPr id="12" name="図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73216" y="3450188"/>
            <a:ext cx="1021951" cy="737355"/>
          </a:xfrm>
          <a:prstGeom prst="rect">
            <a:avLst/>
          </a:prstGeom>
          <a:ln>
            <a:noFill/>
          </a:ln>
          <a:effectLst>
            <a:softEdge rad="112500"/>
          </a:effectLst>
        </p:spPr>
      </p:pic>
      <p:sp>
        <p:nvSpPr>
          <p:cNvPr id="15" name="正方形/長方形 14"/>
          <p:cNvSpPr/>
          <p:nvPr/>
        </p:nvSpPr>
        <p:spPr>
          <a:xfrm>
            <a:off x="332656" y="4696911"/>
            <a:ext cx="6192688" cy="1054135"/>
          </a:xfrm>
          <a:prstGeom prst="rect">
            <a:avLst/>
          </a:prstGeom>
        </p:spPr>
        <p:txBody>
          <a:bodyPr wrap="square">
            <a:spAutoFit/>
          </a:bodyPr>
          <a:lstStyle/>
          <a:p>
            <a:pPr algn="ctr">
              <a:lnSpc>
                <a:spcPts val="2500"/>
              </a:lnSpc>
              <a:spcAft>
                <a:spcPts val="0"/>
              </a:spcAft>
            </a:pPr>
            <a:r>
              <a:rPr lang="ja-JP" altLang="ja-JP" b="1" kern="100" dirty="0" smtClean="0">
                <a:solidFill>
                  <a:srgbClr val="FFFF99"/>
                </a:solidFill>
                <a:effectLst/>
                <a:ea typeface="HG正楷書体-PRO"/>
                <a:cs typeface="Times New Roman"/>
              </a:rPr>
              <a:t>但馬漁協・香住鶴　漁師のお勧め厳選の２コース</a:t>
            </a:r>
            <a:endParaRPr lang="ja-JP" altLang="ja-JP" sz="1100" kern="100" dirty="0" smtClean="0">
              <a:effectLst/>
              <a:ea typeface="ＭＳ 明朝"/>
              <a:cs typeface="Times New Roman"/>
            </a:endParaRPr>
          </a:p>
          <a:p>
            <a:pPr marL="576000" lvl="0" indent="-342900">
              <a:lnSpc>
                <a:spcPts val="2500"/>
              </a:lnSpc>
              <a:spcAft>
                <a:spcPts val="0"/>
              </a:spcAft>
              <a:buClr>
                <a:srgbClr val="FFFF99"/>
              </a:buClr>
              <a:buSzPts val="2000"/>
              <a:buFont typeface="HG正楷書体-PRO"/>
              <a:buAutoNum type="circleNumDbPlain"/>
            </a:pPr>
            <a:r>
              <a:rPr lang="ja-JP" altLang="ja-JP" b="1" kern="100" dirty="0" smtClean="0">
                <a:solidFill>
                  <a:srgbClr val="FFFF99"/>
                </a:solidFill>
                <a:effectLst/>
                <a:ea typeface="HG正楷書体-PRO"/>
                <a:cs typeface="Times New Roman"/>
              </a:rPr>
              <a:t>「旨干し」の詰め合わせと香住の地酒１本</a:t>
            </a:r>
            <a:endParaRPr lang="ja-JP" altLang="ja-JP" sz="1100" kern="100" dirty="0" smtClean="0">
              <a:effectLst/>
              <a:ea typeface="ＭＳ 明朝"/>
              <a:cs typeface="Times New Roman"/>
            </a:endParaRPr>
          </a:p>
          <a:p>
            <a:pPr marL="576000" lvl="0" indent="-342900">
              <a:lnSpc>
                <a:spcPts val="2500"/>
              </a:lnSpc>
              <a:spcAft>
                <a:spcPts val="0"/>
              </a:spcAft>
              <a:buClr>
                <a:srgbClr val="FFFF99"/>
              </a:buClr>
              <a:buSzPts val="2000"/>
              <a:buFont typeface="HG正楷書体-PRO"/>
              <a:buAutoNum type="circleNumDbPlain"/>
            </a:pPr>
            <a:r>
              <a:rPr lang="ja-JP" altLang="ja-JP" b="1" kern="100" dirty="0" smtClean="0">
                <a:solidFill>
                  <a:srgbClr val="FFFF99"/>
                </a:solidFill>
                <a:effectLst/>
                <a:ea typeface="HG正楷書体-PRO"/>
                <a:cs typeface="Times New Roman"/>
              </a:rPr>
              <a:t>「旨干し」のオールスターと香住の</a:t>
            </a:r>
            <a:r>
              <a:rPr lang="ja-JP" altLang="en-US" b="1" kern="100" dirty="0" smtClean="0">
                <a:solidFill>
                  <a:srgbClr val="FFFF99"/>
                </a:solidFill>
                <a:effectLst/>
                <a:ea typeface="HG正楷書体-PRO"/>
                <a:cs typeface="Times New Roman"/>
              </a:rPr>
              <a:t>極めの</a:t>
            </a:r>
            <a:r>
              <a:rPr lang="ja-JP" altLang="ja-JP" b="1" kern="100" dirty="0" smtClean="0">
                <a:solidFill>
                  <a:srgbClr val="FFFF99"/>
                </a:solidFill>
                <a:effectLst/>
                <a:ea typeface="HG正楷書体-PRO"/>
                <a:cs typeface="Times New Roman"/>
              </a:rPr>
              <a:t>地酒</a:t>
            </a:r>
            <a:r>
              <a:rPr lang="ja-JP" altLang="en-US" b="1" kern="100" dirty="0" smtClean="0">
                <a:solidFill>
                  <a:srgbClr val="FFFF99"/>
                </a:solidFill>
                <a:effectLst/>
                <a:ea typeface="HG正楷書体-PRO"/>
                <a:cs typeface="Times New Roman"/>
              </a:rPr>
              <a:t>１</a:t>
            </a:r>
            <a:r>
              <a:rPr lang="ja-JP" altLang="ja-JP" b="1" kern="100" dirty="0" smtClean="0">
                <a:solidFill>
                  <a:srgbClr val="FFFF99"/>
                </a:solidFill>
                <a:effectLst/>
                <a:ea typeface="HG正楷書体-PRO"/>
                <a:cs typeface="Times New Roman"/>
              </a:rPr>
              <a:t>本</a:t>
            </a:r>
            <a:endParaRPr lang="ja-JP" altLang="ja-JP" sz="1100" kern="100" dirty="0">
              <a:effectLst/>
              <a:ea typeface="ＭＳ 明朝"/>
              <a:cs typeface="Times New Roman"/>
            </a:endParaRPr>
          </a:p>
        </p:txBody>
      </p:sp>
      <p:graphicFrame>
        <p:nvGraphicFramePr>
          <p:cNvPr id="16" name="表 15"/>
          <p:cNvGraphicFramePr>
            <a:graphicFrameLocks noGrp="1"/>
          </p:cNvGraphicFramePr>
          <p:nvPr>
            <p:extLst>
              <p:ext uri="{D42A27DB-BD31-4B8C-83A1-F6EECF244321}">
                <p14:modId xmlns:p14="http://schemas.microsoft.com/office/powerpoint/2010/main" val="1011967762"/>
              </p:ext>
            </p:extLst>
          </p:nvPr>
        </p:nvGraphicFramePr>
        <p:xfrm>
          <a:off x="152636" y="5772750"/>
          <a:ext cx="6552728" cy="1870072"/>
        </p:xfrm>
        <a:graphic>
          <a:graphicData uri="http://schemas.openxmlformats.org/drawingml/2006/table">
            <a:tbl>
              <a:tblPr/>
              <a:tblGrid>
                <a:gridCol w="1656184"/>
                <a:gridCol w="4896544"/>
              </a:tblGrid>
              <a:tr h="561572">
                <a:tc rowSpan="2">
                  <a:txBody>
                    <a:bodyPr/>
                    <a:lstStyle/>
                    <a:p>
                      <a:pPr algn="l" fontAlgn="ctr"/>
                      <a:r>
                        <a:rPr lang="ja-JP" altLang="en-US" sz="1300" b="0" i="0" u="none" strike="noStrike" dirty="0">
                          <a:solidFill>
                            <a:srgbClr val="000000"/>
                          </a:solidFill>
                          <a:effectLst/>
                          <a:latin typeface="ＭＳ Ｐゴシック"/>
                        </a:rPr>
                        <a:t>①　おためしコース</a:t>
                      </a:r>
                      <a:br>
                        <a:rPr lang="ja-JP" altLang="en-US" sz="1300" b="0" i="0" u="none" strike="noStrike" dirty="0">
                          <a:solidFill>
                            <a:srgbClr val="000000"/>
                          </a:solidFill>
                          <a:effectLst/>
                          <a:latin typeface="ＭＳ Ｐゴシック"/>
                        </a:rPr>
                      </a:br>
                      <a:r>
                        <a:rPr lang="ja-JP" altLang="en-US" sz="1300" b="0" i="0" u="none" strike="noStrike" dirty="0">
                          <a:solidFill>
                            <a:srgbClr val="000000"/>
                          </a:solidFill>
                          <a:effectLst/>
                          <a:latin typeface="ＭＳ Ｐゴシック"/>
                        </a:rPr>
                        <a:t>　　価格　５，０００円</a:t>
                      </a:r>
                      <a:br>
                        <a:rPr lang="ja-JP" altLang="en-US" sz="1300" b="0" i="0" u="none" strike="noStrike" dirty="0">
                          <a:solidFill>
                            <a:srgbClr val="000000"/>
                          </a:solidFill>
                          <a:effectLst/>
                          <a:latin typeface="ＭＳ Ｐゴシック"/>
                        </a:rPr>
                      </a:br>
                      <a:r>
                        <a:rPr lang="ja-JP" altLang="en-US" sz="1300" b="0" i="0" u="none" strike="noStrike" dirty="0">
                          <a:solidFill>
                            <a:srgbClr val="000000"/>
                          </a:solidFill>
                          <a:effectLst/>
                          <a:latin typeface="ＭＳ Ｐゴシック"/>
                        </a:rPr>
                        <a:t>　（消費税・送料込み</a:t>
                      </a:r>
                      <a:r>
                        <a:rPr lang="ja-JP" altLang="en-US" sz="1300" b="0" i="0" u="none" strike="noStrike" dirty="0" smtClean="0">
                          <a:solidFill>
                            <a:srgbClr val="000000"/>
                          </a:solidFill>
                          <a:effectLst/>
                          <a:latin typeface="ＭＳ Ｐゴシック"/>
                        </a:rPr>
                        <a:t>）</a:t>
                      </a:r>
                    </a:p>
                    <a:p>
                      <a:pPr algn="ctr" fontAlgn="ctr"/>
                      <a:r>
                        <a:rPr lang="en-US" altLang="ja-JP" sz="1300" b="0" i="0" u="none" strike="noStrike" dirty="0" smtClean="0">
                          <a:solidFill>
                            <a:srgbClr val="000000"/>
                          </a:solidFill>
                          <a:effectLst/>
                          <a:latin typeface="ＭＳ Ｐゴシック"/>
                        </a:rPr>
                        <a:t>【</a:t>
                      </a:r>
                      <a:r>
                        <a:rPr lang="ja-JP" altLang="en-US" sz="1300" b="0" i="0" u="none" strike="noStrike" dirty="0" smtClean="0">
                          <a:solidFill>
                            <a:srgbClr val="000000"/>
                          </a:solidFill>
                          <a:effectLst/>
                          <a:latin typeface="ＭＳ Ｐゴシック"/>
                        </a:rPr>
                        <a:t>限定</a:t>
                      </a:r>
                      <a:r>
                        <a:rPr lang="en-US" altLang="ja-JP" sz="1300" b="0" i="0" u="none" strike="noStrike" dirty="0" smtClean="0">
                          <a:solidFill>
                            <a:srgbClr val="000000"/>
                          </a:solidFill>
                          <a:effectLst/>
                          <a:latin typeface="ＭＳ Ｐゴシック"/>
                        </a:rPr>
                        <a:t>50</a:t>
                      </a:r>
                      <a:r>
                        <a:rPr lang="ja-JP" altLang="en-US" sz="1300" b="0" i="0" u="none" strike="noStrike" dirty="0" smtClean="0">
                          <a:solidFill>
                            <a:srgbClr val="000000"/>
                          </a:solidFill>
                          <a:effectLst/>
                          <a:latin typeface="ＭＳ Ｐゴシック"/>
                        </a:rPr>
                        <a:t>セット</a:t>
                      </a:r>
                      <a:r>
                        <a:rPr lang="en-US" altLang="ja-JP" sz="1300" b="0" i="0" u="none" strike="noStrike" dirty="0" smtClean="0">
                          <a:solidFill>
                            <a:srgbClr val="000000"/>
                          </a:solidFill>
                          <a:effectLst/>
                          <a:latin typeface="ＭＳ Ｐゴシック"/>
                        </a:rPr>
                        <a:t>】</a:t>
                      </a:r>
                      <a:endParaRPr lang="ja-JP" altLang="en-US" sz="1300" b="0" i="0" u="none" strike="noStrike" dirty="0">
                        <a:solidFill>
                          <a:srgbClr val="000000"/>
                        </a:solidFill>
                        <a:effectLst/>
                        <a:latin typeface="ＭＳ Ｐゴシック"/>
                      </a:endParaRPr>
                    </a:p>
                  </a:txBody>
                  <a:tcPr marL="6209" marR="6209" marT="67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500" b="0" i="0" u="none" strike="noStrike" dirty="0">
                          <a:solidFill>
                            <a:srgbClr val="000000"/>
                          </a:solidFill>
                          <a:effectLst/>
                          <a:latin typeface="ＭＳ Ｐゴシック"/>
                        </a:rPr>
                        <a:t>　</a:t>
                      </a:r>
                      <a:r>
                        <a:rPr lang="ja-JP" altLang="en-US" sz="1600" b="0" i="0" u="none" strike="noStrike" dirty="0">
                          <a:solidFill>
                            <a:srgbClr val="000000"/>
                          </a:solidFill>
                          <a:effectLst/>
                          <a:latin typeface="ＭＳ Ｐゴシック"/>
                        </a:rPr>
                        <a:t>「旨干し」詰め合わせセット</a:t>
                      </a:r>
                      <a:br>
                        <a:rPr lang="ja-JP" altLang="en-US" sz="1600" b="0" i="0" u="none" strike="noStrike" dirty="0">
                          <a:solidFill>
                            <a:srgbClr val="000000"/>
                          </a:solidFill>
                          <a:effectLst/>
                          <a:latin typeface="ＭＳ Ｐゴシック"/>
                        </a:rPr>
                      </a:br>
                      <a:r>
                        <a:rPr lang="ja-JP" altLang="en-US" sz="1200" b="0" i="0" u="none" strike="noStrike" dirty="0">
                          <a:solidFill>
                            <a:srgbClr val="000000"/>
                          </a:solidFill>
                          <a:effectLst/>
                          <a:latin typeface="ＭＳ Ｐゴシック"/>
                        </a:rPr>
                        <a:t>　（ﾉﾄﾞｸﾞﾛ</a:t>
                      </a:r>
                      <a:r>
                        <a:rPr lang="en-US" altLang="ja-JP" sz="1200" b="0" i="0" u="none" strike="noStrike" dirty="0">
                          <a:solidFill>
                            <a:srgbClr val="000000"/>
                          </a:solidFill>
                          <a:effectLst/>
                          <a:latin typeface="ＭＳ Ｐゴシック"/>
                        </a:rPr>
                        <a:t>5</a:t>
                      </a:r>
                      <a:r>
                        <a:rPr lang="ja-JP" altLang="en-US" sz="1200" b="0" i="0" u="none" strike="noStrike" dirty="0">
                          <a:solidFill>
                            <a:srgbClr val="000000"/>
                          </a:solidFill>
                          <a:effectLst/>
                          <a:latin typeface="ＭＳ Ｐゴシック"/>
                        </a:rPr>
                        <a:t>匹･ﾊﾀﾊﾀ</a:t>
                      </a:r>
                      <a:r>
                        <a:rPr lang="en-US" altLang="ja-JP" sz="1200" b="0" i="0" u="none" strike="noStrike" dirty="0">
                          <a:solidFill>
                            <a:srgbClr val="000000"/>
                          </a:solidFill>
                          <a:effectLst/>
                          <a:latin typeface="ＭＳ Ｐゴシック"/>
                        </a:rPr>
                        <a:t>10</a:t>
                      </a:r>
                      <a:r>
                        <a:rPr lang="ja-JP" altLang="en-US" sz="1200" b="0" i="0" u="none" strike="noStrike" dirty="0">
                          <a:solidFill>
                            <a:srgbClr val="000000"/>
                          </a:solidFill>
                          <a:effectLst/>
                          <a:latin typeface="ＭＳ Ｐゴシック"/>
                        </a:rPr>
                        <a:t>匹･ｴﾃｶﾚｲ</a:t>
                      </a:r>
                      <a:r>
                        <a:rPr lang="en-US" altLang="ja-JP" sz="1200" b="0" i="0" u="none" strike="noStrike" dirty="0">
                          <a:solidFill>
                            <a:srgbClr val="000000"/>
                          </a:solidFill>
                          <a:effectLst/>
                          <a:latin typeface="ＭＳ Ｐゴシック"/>
                        </a:rPr>
                        <a:t>5</a:t>
                      </a:r>
                      <a:r>
                        <a:rPr lang="ja-JP" altLang="en-US" sz="1200" b="0" i="0" u="none" strike="noStrike" dirty="0">
                          <a:solidFill>
                            <a:srgbClr val="000000"/>
                          </a:solidFill>
                          <a:effectLst/>
                          <a:latin typeface="ＭＳ Ｐゴシック"/>
                        </a:rPr>
                        <a:t>匹･ﾆｷﾞｽ</a:t>
                      </a:r>
                      <a:r>
                        <a:rPr lang="en-US" altLang="ja-JP" sz="1200" b="0" i="0" u="none" strike="noStrike" dirty="0">
                          <a:solidFill>
                            <a:srgbClr val="000000"/>
                          </a:solidFill>
                          <a:effectLst/>
                          <a:latin typeface="ＭＳ Ｐゴシック"/>
                        </a:rPr>
                        <a:t>5</a:t>
                      </a:r>
                      <a:r>
                        <a:rPr lang="ja-JP" altLang="en-US" sz="1200" b="0" i="0" u="none" strike="noStrike" dirty="0">
                          <a:solidFill>
                            <a:srgbClr val="000000"/>
                          </a:solidFill>
                          <a:effectLst/>
                          <a:latin typeface="ＭＳ Ｐゴシック"/>
                        </a:rPr>
                        <a:t>匹･</a:t>
                      </a:r>
                      <a:r>
                        <a:rPr lang="ja-JP" altLang="en-US" sz="1200" b="0" i="0" u="none" strike="noStrike" dirty="0" smtClean="0">
                          <a:solidFill>
                            <a:srgbClr val="000000"/>
                          </a:solidFill>
                          <a:effectLst/>
                          <a:latin typeface="ＭＳ Ｐゴシック"/>
                        </a:rPr>
                        <a:t>ﾎﾀﾙｲｶ）</a:t>
                      </a:r>
                      <a:endParaRPr lang="ja-JP" altLang="en-US" sz="1200" b="0" i="0" u="none" strike="noStrike" dirty="0">
                        <a:solidFill>
                          <a:srgbClr val="000000"/>
                        </a:solidFill>
                        <a:effectLst/>
                        <a:latin typeface="ＭＳ Ｐゴシック"/>
                      </a:endParaRPr>
                    </a:p>
                  </a:txBody>
                  <a:tcPr marL="6209" marR="6209" marT="67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19476">
                <a:tc vMerge="1">
                  <a:txBody>
                    <a:bodyPr/>
                    <a:lstStyle/>
                    <a:p>
                      <a:endParaRPr kumimoji="1" lang="ja-JP" altLang="en-US"/>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200" b="0" i="0" u="none" strike="noStrike" dirty="0">
                          <a:solidFill>
                            <a:srgbClr val="000000"/>
                          </a:solidFill>
                          <a:effectLst/>
                          <a:latin typeface="ＭＳ Ｐゴシック"/>
                        </a:rPr>
                        <a:t>　</a:t>
                      </a:r>
                      <a:r>
                        <a:rPr lang="zh-TW"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香住鶴　</a:t>
                      </a:r>
                      <a:r>
                        <a:rPr kumimoji="1" lang="ja-JP" altLang="ja-JP" sz="1600" kern="1200" dirty="0" smtClean="0">
                          <a:solidFill>
                            <a:schemeClr val="tx1"/>
                          </a:solidFill>
                          <a:effectLst/>
                          <a:latin typeface="+mn-lt"/>
                          <a:ea typeface="+mn-ea"/>
                          <a:cs typeface="+mn-cs"/>
                        </a:rPr>
                        <a:t> </a:t>
                      </a:r>
                      <a:r>
                        <a:rPr kumimoji="1" lang="ja-JP" altLang="en-US" sz="1600" kern="1200" dirty="0" smtClean="0">
                          <a:solidFill>
                            <a:schemeClr val="tx1"/>
                          </a:solidFill>
                          <a:effectLst/>
                          <a:latin typeface="+mn-lt"/>
                          <a:ea typeface="+mn-ea"/>
                          <a:cs typeface="+mn-cs"/>
                        </a:rPr>
                        <a:t>生酛</a:t>
                      </a: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きもと</a:t>
                      </a: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kumimoji="1" lang="ja-JP" altLang="ja-JP" sz="1600" kern="1200" dirty="0" smtClean="0">
                          <a:solidFill>
                            <a:schemeClr val="tx1"/>
                          </a:solidFill>
                          <a:effectLst/>
                          <a:latin typeface="+mn-lt"/>
                          <a:ea typeface="+mn-ea"/>
                          <a:cs typeface="+mn-cs"/>
                        </a:rPr>
                        <a:t>純米</a:t>
                      </a:r>
                      <a:r>
                        <a:rPr lang="zh-TW"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zh-TW"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720ml</a:t>
                      </a:r>
                      <a:r>
                        <a:rPr lang="zh-TW"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１本</a:t>
                      </a:r>
                      <a:br>
                        <a:rPr lang="zh-TW"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（兵庫県産五百万石　精米歩合</a:t>
                      </a:r>
                      <a:r>
                        <a:rPr lang="en-US" altLang="zh-TW"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麹米</a:t>
                      </a:r>
                      <a:r>
                        <a:rPr lang="en-US" altLang="zh-TW"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63%</a:t>
                      </a: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、掛米</a:t>
                      </a:r>
                      <a:r>
                        <a:rPr lang="en-US" altLang="zh-TW"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68%</a:t>
                      </a: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6209" marR="6209" marT="67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7116">
                <a:tc rowSpan="2">
                  <a:txBody>
                    <a:bodyPr/>
                    <a:lstStyle/>
                    <a:p>
                      <a:pPr algn="l" fontAlgn="ctr"/>
                      <a:r>
                        <a:rPr lang="ja-JP" altLang="en-US" sz="1300" b="0" i="0" u="none" strike="noStrike" dirty="0">
                          <a:solidFill>
                            <a:srgbClr val="000000"/>
                          </a:solidFill>
                          <a:effectLst/>
                          <a:latin typeface="ＭＳ Ｐゴシック"/>
                        </a:rPr>
                        <a:t>②　極めコース</a:t>
                      </a:r>
                      <a:br>
                        <a:rPr lang="ja-JP" altLang="en-US" sz="1300" b="0" i="0" u="none" strike="noStrike" dirty="0">
                          <a:solidFill>
                            <a:srgbClr val="000000"/>
                          </a:solidFill>
                          <a:effectLst/>
                          <a:latin typeface="ＭＳ Ｐゴシック"/>
                        </a:rPr>
                      </a:br>
                      <a:r>
                        <a:rPr lang="ja-JP" altLang="en-US" sz="1300" b="0" i="0" u="none" strike="noStrike" dirty="0">
                          <a:solidFill>
                            <a:srgbClr val="000000"/>
                          </a:solidFill>
                          <a:effectLst/>
                          <a:latin typeface="ＭＳ Ｐゴシック"/>
                        </a:rPr>
                        <a:t>　　価格　１０，０００円</a:t>
                      </a:r>
                      <a:br>
                        <a:rPr lang="ja-JP" altLang="en-US" sz="1300" b="0" i="0" u="none" strike="noStrike" dirty="0">
                          <a:solidFill>
                            <a:srgbClr val="000000"/>
                          </a:solidFill>
                          <a:effectLst/>
                          <a:latin typeface="ＭＳ Ｐゴシック"/>
                        </a:rPr>
                      </a:br>
                      <a:r>
                        <a:rPr lang="ja-JP" altLang="en-US" sz="1300" b="0" i="0" u="none" strike="noStrike" dirty="0">
                          <a:solidFill>
                            <a:srgbClr val="000000"/>
                          </a:solidFill>
                          <a:effectLst/>
                          <a:latin typeface="ＭＳ Ｐゴシック"/>
                        </a:rPr>
                        <a:t>　（消費税・送料込み</a:t>
                      </a:r>
                      <a:r>
                        <a:rPr lang="ja-JP" altLang="en-US" sz="1300" b="0" i="0" u="none" strike="noStrike" dirty="0" smtClean="0">
                          <a:solidFill>
                            <a:srgbClr val="000000"/>
                          </a:solidFill>
                          <a:effectLst/>
                          <a:latin typeface="ＭＳ Ｐゴシック"/>
                        </a:rPr>
                        <a:t>）</a:t>
                      </a:r>
                    </a:p>
                    <a:p>
                      <a:pPr algn="ctr" fontAlgn="ctr"/>
                      <a:r>
                        <a:rPr lang="en-US" altLang="ja-JP" sz="1300" b="0" i="0" u="none" strike="noStrike" dirty="0" smtClean="0">
                          <a:solidFill>
                            <a:srgbClr val="000000"/>
                          </a:solidFill>
                          <a:effectLst/>
                          <a:latin typeface="ＭＳ Ｐゴシック"/>
                        </a:rPr>
                        <a:t>【</a:t>
                      </a:r>
                      <a:r>
                        <a:rPr lang="ja-JP" altLang="en-US" sz="1300" b="0" i="0" u="none" strike="noStrike" dirty="0" smtClean="0">
                          <a:solidFill>
                            <a:srgbClr val="000000"/>
                          </a:solidFill>
                          <a:effectLst/>
                          <a:latin typeface="ＭＳ Ｐゴシック"/>
                        </a:rPr>
                        <a:t>限定</a:t>
                      </a:r>
                      <a:r>
                        <a:rPr lang="en-US" altLang="ja-JP" sz="1300" b="0" i="0" u="none" strike="noStrike" dirty="0" smtClean="0">
                          <a:solidFill>
                            <a:srgbClr val="000000"/>
                          </a:solidFill>
                          <a:effectLst/>
                          <a:latin typeface="ＭＳ Ｐゴシック"/>
                        </a:rPr>
                        <a:t>50</a:t>
                      </a:r>
                      <a:r>
                        <a:rPr lang="ja-JP" altLang="en-US" sz="1300" b="0" i="0" u="none" strike="noStrike" dirty="0" smtClean="0">
                          <a:solidFill>
                            <a:srgbClr val="000000"/>
                          </a:solidFill>
                          <a:effectLst/>
                          <a:latin typeface="ＭＳ Ｐゴシック"/>
                        </a:rPr>
                        <a:t>セット</a:t>
                      </a:r>
                      <a:r>
                        <a:rPr lang="en-US" altLang="ja-JP" sz="1300" b="0" i="0" u="none" strike="noStrike" dirty="0" smtClean="0">
                          <a:solidFill>
                            <a:srgbClr val="000000"/>
                          </a:solidFill>
                          <a:effectLst/>
                          <a:latin typeface="ＭＳ Ｐゴシック"/>
                        </a:rPr>
                        <a:t>】</a:t>
                      </a:r>
                      <a:endParaRPr lang="ja-JP" altLang="en-US" sz="1300" b="0" i="0" u="none" strike="noStrike" dirty="0">
                        <a:solidFill>
                          <a:srgbClr val="000000"/>
                        </a:solidFill>
                        <a:effectLst/>
                        <a:latin typeface="ＭＳ Ｐゴシック"/>
                      </a:endParaRPr>
                    </a:p>
                  </a:txBody>
                  <a:tcPr marL="6209" marR="6209" marT="67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ＭＳ Ｐゴシック"/>
                        </a:rPr>
                        <a:t>　</a:t>
                      </a:r>
                      <a:r>
                        <a:rPr lang="ja-JP" altLang="en-US" sz="1600" b="0" i="0" u="none" strike="noStrike" dirty="0">
                          <a:solidFill>
                            <a:srgbClr val="000000"/>
                          </a:solidFill>
                          <a:effectLst/>
                          <a:latin typeface="ＭＳ Ｐゴシック"/>
                        </a:rPr>
                        <a:t>「旨干し」オールスター</a:t>
                      </a:r>
                      <a:r>
                        <a:rPr lang="ja-JP" altLang="en-US" sz="1200" b="0" i="0" u="none" strike="noStrike" dirty="0">
                          <a:solidFill>
                            <a:srgbClr val="000000"/>
                          </a:solidFill>
                          <a:effectLst/>
                          <a:latin typeface="ＭＳ Ｐゴシック"/>
                        </a:rPr>
                        <a:t/>
                      </a:r>
                      <a:br>
                        <a:rPr lang="ja-JP" altLang="en-US" sz="1200" b="0" i="0" u="none" strike="noStrike" dirty="0">
                          <a:solidFill>
                            <a:srgbClr val="000000"/>
                          </a:solidFill>
                          <a:effectLst/>
                          <a:latin typeface="ＭＳ Ｐゴシック"/>
                        </a:rPr>
                      </a:br>
                      <a:r>
                        <a:rPr lang="ja-JP" altLang="en-US" sz="1200" b="0" i="0" u="none" strike="noStrike" dirty="0">
                          <a:solidFill>
                            <a:srgbClr val="000000"/>
                          </a:solidFill>
                          <a:effectLst/>
                          <a:latin typeface="ＭＳ Ｐゴシック"/>
                        </a:rPr>
                        <a:t>　</a:t>
                      </a:r>
                      <a:r>
                        <a:rPr lang="ja-JP" altLang="en-US" sz="1050" b="0" i="0" u="none" strike="noStrike" dirty="0">
                          <a:solidFill>
                            <a:srgbClr val="000000"/>
                          </a:solidFill>
                          <a:effectLst/>
                          <a:latin typeface="ＭＳ Ｐゴシック"/>
                        </a:rPr>
                        <a:t>（</a:t>
                      </a:r>
                      <a:r>
                        <a:rPr lang="ja-JP" altLang="en-US" sz="1050" b="0" i="0" u="none" strike="noStrike" dirty="0" smtClean="0">
                          <a:solidFill>
                            <a:srgbClr val="000000"/>
                          </a:solidFill>
                          <a:effectLst/>
                          <a:latin typeface="ＭＳ Ｐゴシック"/>
                        </a:rPr>
                        <a:t>ﾉﾄﾞｸﾞﾛ</a:t>
                      </a:r>
                      <a:r>
                        <a:rPr lang="en-US" altLang="ja-JP" sz="1050" b="0" i="0" u="none" strike="noStrike" dirty="0" smtClean="0">
                          <a:solidFill>
                            <a:srgbClr val="000000"/>
                          </a:solidFill>
                          <a:effectLst/>
                          <a:latin typeface="ＭＳ Ｐゴシック"/>
                        </a:rPr>
                        <a:t>5</a:t>
                      </a:r>
                      <a:r>
                        <a:rPr lang="ja-JP" altLang="en-US" sz="1050" b="0" i="0" u="none" strike="noStrike" dirty="0" smtClean="0">
                          <a:solidFill>
                            <a:srgbClr val="000000"/>
                          </a:solidFill>
                          <a:effectLst/>
                          <a:latin typeface="ＭＳ Ｐゴシック"/>
                        </a:rPr>
                        <a:t>匹</a:t>
                      </a:r>
                      <a:r>
                        <a:rPr lang="ja-JP" altLang="en-US" sz="1050" b="0" i="0" u="none" strike="noStrike" dirty="0">
                          <a:solidFill>
                            <a:srgbClr val="000000"/>
                          </a:solidFill>
                          <a:effectLst/>
                          <a:latin typeface="ＭＳ Ｐゴシック"/>
                        </a:rPr>
                        <a:t>･ﾊﾀﾊﾀ</a:t>
                      </a:r>
                      <a:r>
                        <a:rPr lang="en-US" altLang="ja-JP" sz="1050" b="0" i="0" u="none" strike="noStrike" dirty="0">
                          <a:solidFill>
                            <a:srgbClr val="000000"/>
                          </a:solidFill>
                          <a:effectLst/>
                          <a:latin typeface="ＭＳ Ｐゴシック"/>
                        </a:rPr>
                        <a:t>10</a:t>
                      </a:r>
                      <a:r>
                        <a:rPr lang="ja-JP" altLang="en-US" sz="1050" b="0" i="0" u="none" strike="noStrike" dirty="0">
                          <a:solidFill>
                            <a:srgbClr val="000000"/>
                          </a:solidFill>
                          <a:effectLst/>
                          <a:latin typeface="ＭＳ Ｐゴシック"/>
                        </a:rPr>
                        <a:t>匹･</a:t>
                      </a:r>
                      <a:r>
                        <a:rPr lang="ja-JP" altLang="en-US" sz="1050" b="0" i="0" u="none" strike="noStrike" dirty="0" smtClean="0">
                          <a:solidFill>
                            <a:srgbClr val="000000"/>
                          </a:solidFill>
                          <a:effectLst/>
                          <a:latin typeface="ＭＳ Ｐゴシック"/>
                        </a:rPr>
                        <a:t>ｴﾃｶﾚｲ</a:t>
                      </a:r>
                      <a:r>
                        <a:rPr lang="en-US" altLang="ja-JP" sz="1050" b="0" i="0" u="none" strike="noStrike" dirty="0" smtClean="0">
                          <a:solidFill>
                            <a:srgbClr val="000000"/>
                          </a:solidFill>
                          <a:effectLst/>
                          <a:latin typeface="ＭＳ Ｐゴシック"/>
                        </a:rPr>
                        <a:t>10</a:t>
                      </a:r>
                      <a:r>
                        <a:rPr lang="ja-JP" altLang="en-US" sz="1050" b="0" i="0" u="none" strike="noStrike" dirty="0" smtClean="0">
                          <a:solidFill>
                            <a:srgbClr val="000000"/>
                          </a:solidFill>
                          <a:effectLst/>
                          <a:latin typeface="ＭＳ Ｐゴシック"/>
                        </a:rPr>
                        <a:t>匹</a:t>
                      </a:r>
                      <a:r>
                        <a:rPr lang="ja-JP" altLang="en-US" sz="1050" b="0" i="0" u="none" strike="noStrike" dirty="0">
                          <a:solidFill>
                            <a:srgbClr val="000000"/>
                          </a:solidFill>
                          <a:effectLst/>
                          <a:latin typeface="ＭＳ Ｐゴシック"/>
                        </a:rPr>
                        <a:t>･ﾆｷﾞｽ</a:t>
                      </a:r>
                      <a:r>
                        <a:rPr lang="en-US" altLang="ja-JP" sz="1050" b="0" i="0" u="none" strike="noStrike" dirty="0" smtClean="0">
                          <a:solidFill>
                            <a:srgbClr val="000000"/>
                          </a:solidFill>
                          <a:effectLst/>
                          <a:latin typeface="ＭＳ Ｐゴシック"/>
                        </a:rPr>
                        <a:t>10</a:t>
                      </a:r>
                      <a:r>
                        <a:rPr lang="ja-JP" altLang="en-US" sz="1050" b="0" i="0" u="none" strike="noStrike" dirty="0" smtClean="0">
                          <a:solidFill>
                            <a:srgbClr val="000000"/>
                          </a:solidFill>
                          <a:effectLst/>
                          <a:latin typeface="ＭＳ Ｐゴシック"/>
                        </a:rPr>
                        <a:t>匹</a:t>
                      </a:r>
                      <a:r>
                        <a:rPr lang="ja-JP" altLang="en-US" sz="1050" b="0" i="0" u="none" strike="noStrike" dirty="0">
                          <a:solidFill>
                            <a:srgbClr val="000000"/>
                          </a:solidFill>
                          <a:effectLst/>
                          <a:latin typeface="ＭＳ Ｐゴシック"/>
                        </a:rPr>
                        <a:t>･ｹﾞﾝｹﾞ</a:t>
                      </a:r>
                      <a:r>
                        <a:rPr lang="en-US" altLang="ja-JP" sz="1050" b="0" i="0" u="none" strike="noStrike" dirty="0" smtClean="0">
                          <a:solidFill>
                            <a:srgbClr val="000000"/>
                          </a:solidFill>
                          <a:effectLst/>
                          <a:latin typeface="ＭＳ Ｐゴシック"/>
                        </a:rPr>
                        <a:t>10</a:t>
                      </a:r>
                      <a:r>
                        <a:rPr lang="ja-JP" altLang="en-US" sz="1050" b="0" i="0" u="none" strike="noStrike" dirty="0" smtClean="0">
                          <a:solidFill>
                            <a:srgbClr val="000000"/>
                          </a:solidFill>
                          <a:effectLst/>
                          <a:latin typeface="ＭＳ Ｐゴシック"/>
                        </a:rPr>
                        <a:t>匹</a:t>
                      </a:r>
                      <a:r>
                        <a:rPr lang="ja-JP" altLang="en-US" sz="1050" b="0" i="0" u="none" strike="noStrike" dirty="0">
                          <a:solidFill>
                            <a:srgbClr val="000000"/>
                          </a:solidFill>
                          <a:effectLst/>
                          <a:latin typeface="ＭＳ Ｐゴシック"/>
                        </a:rPr>
                        <a:t>･</a:t>
                      </a:r>
                      <a:r>
                        <a:rPr lang="ja-JP" altLang="en-US" sz="1050" b="0" i="0" u="none" strike="noStrike" dirty="0" smtClean="0">
                          <a:solidFill>
                            <a:srgbClr val="000000"/>
                          </a:solidFill>
                          <a:effectLst/>
                          <a:latin typeface="ＭＳ Ｐゴシック"/>
                        </a:rPr>
                        <a:t>ﾎﾀﾙｲｶ旨干･素干ｾｯﾄ）</a:t>
                      </a:r>
                      <a:endParaRPr lang="ja-JP" altLang="en-US" sz="1050" b="0" i="0" u="none" strike="noStrike" dirty="0">
                        <a:solidFill>
                          <a:srgbClr val="000000"/>
                        </a:solidFill>
                        <a:effectLst/>
                        <a:latin typeface="ＭＳ Ｐゴシック"/>
                      </a:endParaRPr>
                    </a:p>
                  </a:txBody>
                  <a:tcPr marL="6209" marR="6209" marT="67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1608">
                <a:tc vMerge="1">
                  <a:txBody>
                    <a:bodyPr/>
                    <a:lstStyle/>
                    <a:p>
                      <a:endParaRPr kumimoji="1" lang="ja-JP" altLang="en-US"/>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ＭＳ Ｐゴシック"/>
                        </a:rPr>
                        <a:t>　</a:t>
                      </a:r>
                      <a:r>
                        <a:rPr lang="zh-TW"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香住鶴　</a:t>
                      </a: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生酛</a:t>
                      </a: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きもと</a:t>
                      </a: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大吟醸　福智屋　</a:t>
                      </a:r>
                      <a:r>
                        <a:rPr lang="en-US" altLang="zh-TW"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720ml</a:t>
                      </a:r>
                      <a:r>
                        <a:rPr lang="zh-TW"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１本</a:t>
                      </a:r>
                      <a:r>
                        <a:rPr lang="zh-TW" altLang="en-US"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r>
                      <a:br>
                        <a:rPr lang="zh-TW" altLang="en-US"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zh-TW" altLang="en-US" sz="1050" b="0" i="0" u="none" strike="noStrike" dirty="0" smtClean="0">
                          <a:solidFill>
                            <a:srgbClr val="000000"/>
                          </a:solidFill>
                          <a:effectLst/>
                          <a:latin typeface="ＭＳ Ｐゴシック"/>
                        </a:rPr>
                        <a:t>　</a:t>
                      </a: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（兵庫県産特</a:t>
                      </a:r>
                      <a:r>
                        <a:rPr lang="en-US" altLang="zh-TW"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a:t>
                      </a: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地区山田錦</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精米歩合</a:t>
                      </a:r>
                      <a:r>
                        <a:rPr lang="en-US" altLang="zh-TW"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:30%</a:t>
                      </a: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6209" marR="6209" marT="67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18" name="角丸四角形 17"/>
          <p:cNvSpPr/>
          <p:nvPr/>
        </p:nvSpPr>
        <p:spPr>
          <a:xfrm>
            <a:off x="44624" y="9489504"/>
            <a:ext cx="6768752" cy="38506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1400" dirty="0" smtClean="0"/>
              <a:t>お</a:t>
            </a:r>
            <a:r>
              <a:rPr lang="ja-JP" altLang="en-US" sz="1400" dirty="0" smtClean="0"/>
              <a:t>問合せ先</a:t>
            </a:r>
            <a:r>
              <a:rPr lang="ja-JP" altLang="ja-JP" dirty="0"/>
              <a:t>　</a:t>
            </a:r>
            <a:r>
              <a:rPr lang="ja-JP" altLang="ja-JP" dirty="0">
                <a:latin typeface="HGS創英ﾌﾟﾚｾﾞﾝｽEB" panose="02020800000000000000" pitchFamily="18" charset="-128"/>
                <a:ea typeface="HGS創英ﾌﾟﾚｾﾞﾝｽEB" panose="02020800000000000000" pitchFamily="18" charset="-128"/>
              </a:rPr>
              <a:t>但馬漁協</a:t>
            </a:r>
            <a:r>
              <a:rPr lang="ja-JP" altLang="ja-JP" sz="1700" dirty="0">
                <a:latin typeface="HGS創英ﾌﾟﾚｾﾞﾝｽEB" panose="02020800000000000000" pitchFamily="18" charset="-128"/>
                <a:ea typeface="HGS創英ﾌﾟﾚｾﾞﾝｽEB" panose="02020800000000000000" pitchFamily="18" charset="-128"/>
              </a:rPr>
              <a:t>（</a:t>
            </a:r>
            <a:r>
              <a:rPr lang="en-US" altLang="ja-JP" sz="1700" dirty="0">
                <a:latin typeface="HGS創英ﾌﾟﾚｾﾞﾝｽEB" panose="02020800000000000000" pitchFamily="18" charset="-128"/>
                <a:ea typeface="HGS創英ﾌﾟﾚｾﾞﾝｽEB" panose="02020800000000000000" pitchFamily="18" charset="-128"/>
              </a:rPr>
              <a:t>TEL 0796-36-4545</a:t>
            </a:r>
            <a:r>
              <a:rPr lang="ja-JP" altLang="ja-JP" sz="1700" dirty="0">
                <a:latin typeface="HGS創英ﾌﾟﾚｾﾞﾝｽEB" panose="02020800000000000000" pitchFamily="18" charset="-128"/>
                <a:ea typeface="HGS創英ﾌﾟﾚｾﾞﾝｽEB" panose="02020800000000000000" pitchFamily="18" charset="-128"/>
              </a:rPr>
              <a:t>・</a:t>
            </a:r>
            <a:r>
              <a:rPr lang="en-US" altLang="ja-JP" sz="1700" dirty="0">
                <a:latin typeface="HGS創英ﾌﾟﾚｾﾞﾝｽEB" panose="02020800000000000000" pitchFamily="18" charset="-128"/>
                <a:ea typeface="HGS創英ﾌﾟﾚｾﾞﾝｽEB" panose="02020800000000000000" pitchFamily="18" charset="-128"/>
              </a:rPr>
              <a:t>FAX 0796-36-1335</a:t>
            </a:r>
            <a:r>
              <a:rPr lang="ja-JP" altLang="ja-JP" sz="1700" dirty="0" smtClean="0">
                <a:latin typeface="HGS創英ﾌﾟﾚｾﾞﾝｽEB" panose="02020800000000000000" pitchFamily="18" charset="-128"/>
                <a:ea typeface="HGS創英ﾌﾟﾚｾﾞﾝｽEB" panose="02020800000000000000" pitchFamily="18" charset="-128"/>
              </a:rPr>
              <a:t>）</a:t>
            </a:r>
            <a:endParaRPr lang="ja-JP" altLang="ja-JP" sz="1700" dirty="0">
              <a:latin typeface="HGS創英ﾌﾟﾚｾﾞﾝｽEB" panose="02020800000000000000" pitchFamily="18" charset="-128"/>
              <a:ea typeface="HGS創英ﾌﾟﾚｾﾞﾝｽEB" panose="02020800000000000000" pitchFamily="18" charset="-128"/>
            </a:endParaRPr>
          </a:p>
        </p:txBody>
      </p:sp>
      <p:sp>
        <p:nvSpPr>
          <p:cNvPr id="19" name="タイトル 1"/>
          <p:cNvSpPr>
            <a:spLocks noGrp="1"/>
          </p:cNvSpPr>
          <p:nvPr>
            <p:ph type="title"/>
          </p:nvPr>
        </p:nvSpPr>
        <p:spPr>
          <a:xfrm>
            <a:off x="188640" y="7761312"/>
            <a:ext cx="6624736" cy="1656184"/>
          </a:xfrm>
        </p:spPr>
        <p:txBody>
          <a:bodyPr anchor="t">
            <a:normAutofit/>
          </a:bodyPr>
          <a:lstStyle/>
          <a:p>
            <a:pPr algn="l"/>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漁師町の人が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今</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までにない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くらい美味しい</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と絶賛の干物「旨干し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旨さの秘訣は</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、但馬の漁師が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日本海山陰沖で獲る新鮮な</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魚介と但馬の農家</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さんがつくった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大豆・小麦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を醸した麹で但馬の老舗醤油蔵の大徳醤油さんで一年かけてじっくり天然熟成</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させた</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「麹の魚醤</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」にあります。</a:t>
            </a:r>
            <a:b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但馬・香住の銘酒「香住鶴」とともに是非お試しください。</a:t>
            </a:r>
            <a:b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お申し込みは</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、但馬漁協へ。</a:t>
            </a:r>
            <a:b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５月</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受付開始。予定数量に達し次第締め切らせていただきます。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 name="図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72150" y="2910000"/>
            <a:ext cx="1129549" cy="1763834"/>
          </a:xfrm>
          <a:prstGeom prst="rect">
            <a:avLst/>
          </a:prstGeom>
          <a:ln>
            <a:noFill/>
          </a:ln>
          <a:effectLst>
            <a:softEdge rad="112500"/>
          </a:effectLst>
        </p:spPr>
      </p:pic>
      <p:sp>
        <p:nvSpPr>
          <p:cNvPr id="20" name="星 4 19"/>
          <p:cNvSpPr/>
          <p:nvPr/>
        </p:nvSpPr>
        <p:spPr>
          <a:xfrm>
            <a:off x="530692" y="4736976"/>
            <a:ext cx="160020" cy="289560"/>
          </a:xfrm>
          <a:prstGeom prst="star4">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星 4 20"/>
          <p:cNvSpPr/>
          <p:nvPr/>
        </p:nvSpPr>
        <p:spPr>
          <a:xfrm>
            <a:off x="6147630" y="4736976"/>
            <a:ext cx="160020" cy="289560"/>
          </a:xfrm>
          <a:prstGeom prst="star4">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14" name="図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201699" y="2910000"/>
            <a:ext cx="775166" cy="1691715"/>
          </a:xfrm>
          <a:prstGeom prst="rect">
            <a:avLst/>
          </a:prstGeom>
          <a:ln>
            <a:noFill/>
          </a:ln>
          <a:effectLst>
            <a:softEdge rad="112500"/>
          </a:effectLst>
        </p:spPr>
      </p:pic>
    </p:spTree>
    <p:extLst>
      <p:ext uri="{BB962C8B-B14F-4D97-AF65-F5344CB8AC3E}">
        <p14:creationId xmlns:p14="http://schemas.microsoft.com/office/powerpoint/2010/main" val="2038276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2656" y="560513"/>
            <a:ext cx="6172200" cy="1440160"/>
          </a:xfrm>
        </p:spPr>
        <p:txBody>
          <a:bodyPr>
            <a:normAutofit/>
          </a:bodyPr>
          <a:lstStyle/>
          <a:p>
            <a:r>
              <a:rPr lang="ja-JP" altLang="ja-JP" sz="2800" b="1" dirty="0" smtClean="0">
                <a:latin typeface="HGP創英角ﾎﾟｯﾌﾟ体" panose="040B0A00000000000000" pitchFamily="50" charset="-128"/>
                <a:ea typeface="HGP創英角ﾎﾟｯﾌﾟ体" panose="040B0A00000000000000" pitchFamily="50" charset="-128"/>
              </a:rPr>
              <a:t>兵庫の食の極みキャンペーン第</a:t>
            </a:r>
            <a:r>
              <a:rPr lang="ja-JP" altLang="en-US" sz="2800" b="1" dirty="0" smtClean="0">
                <a:latin typeface="HGP創英角ﾎﾟｯﾌﾟ体" panose="040B0A00000000000000" pitchFamily="50" charset="-128"/>
                <a:ea typeface="HGP創英角ﾎﾟｯﾌﾟ体" panose="040B0A00000000000000" pitchFamily="50" charset="-128"/>
              </a:rPr>
              <a:t>１</a:t>
            </a:r>
            <a:r>
              <a:rPr lang="ja-JP" altLang="ja-JP" sz="2800" b="1" dirty="0" smtClean="0">
                <a:latin typeface="HGP創英角ﾎﾟｯﾌﾟ体" panose="040B0A00000000000000" pitchFamily="50" charset="-128"/>
                <a:ea typeface="HGP創英角ﾎﾟｯﾌﾟ体" panose="040B0A00000000000000" pitchFamily="50" charset="-128"/>
              </a:rPr>
              <a:t>弾</a:t>
            </a:r>
            <a:r>
              <a:rPr lang="ja-JP" altLang="en-US" sz="2800" b="1" dirty="0" smtClean="0">
                <a:latin typeface="HGP創英角ﾎﾟｯﾌﾟ体" panose="040B0A00000000000000" pitchFamily="50" charset="-128"/>
                <a:ea typeface="HGP創英角ﾎﾟｯﾌﾟ体" panose="040B0A00000000000000" pitchFamily="50" charset="-128"/>
              </a:rPr>
              <a:t/>
            </a:r>
            <a:br>
              <a:rPr lang="ja-JP" altLang="en-US" sz="2800" b="1" dirty="0" smtClean="0">
                <a:latin typeface="HGP創英角ﾎﾟｯﾌﾟ体" panose="040B0A00000000000000" pitchFamily="50" charset="-128"/>
                <a:ea typeface="HGP創英角ﾎﾟｯﾌﾟ体" panose="040B0A00000000000000" pitchFamily="50" charset="-128"/>
              </a:rPr>
            </a:br>
            <a:r>
              <a:rPr lang="ja-JP" altLang="en-US" sz="2800" b="1" kern="100" dirty="0" smtClean="0">
                <a:effectLst/>
                <a:ea typeface="HG正楷書体-PRO"/>
                <a:cs typeface="Times New Roman"/>
              </a:rPr>
              <a:t>「</a:t>
            </a:r>
            <a:r>
              <a:rPr lang="ja-JP" altLang="ja-JP" sz="2800" b="1" kern="100" dirty="0" smtClean="0">
                <a:effectLst/>
                <a:ea typeface="HG正楷書体-PRO"/>
                <a:cs typeface="Times New Roman"/>
              </a:rPr>
              <a:t>但馬の魚と但馬の地酒を食す</a:t>
            </a:r>
            <a:r>
              <a:rPr lang="ja-JP" altLang="en-US" sz="2800" b="1" kern="100" dirty="0" smtClean="0">
                <a:effectLst/>
                <a:ea typeface="HG正楷書体-PRO"/>
                <a:cs typeface="Times New Roman"/>
              </a:rPr>
              <a:t>。」ご注文書</a:t>
            </a:r>
            <a:endParaRPr kumimoji="1" lang="ja-JP" altLang="en-US" sz="28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956508426"/>
              </p:ext>
            </p:extLst>
          </p:nvPr>
        </p:nvGraphicFramePr>
        <p:xfrm>
          <a:off x="260648" y="2000672"/>
          <a:ext cx="6254452" cy="1494870"/>
        </p:xfrm>
        <a:graphic>
          <a:graphicData uri="http://schemas.openxmlformats.org/drawingml/2006/table">
            <a:tbl>
              <a:tblPr firstRow="1" bandRow="1">
                <a:tableStyleId>{5C22544A-7EE6-4342-B048-85BDC9FD1C3A}</a:tableStyleId>
              </a:tblPr>
              <a:tblGrid>
                <a:gridCol w="360040"/>
                <a:gridCol w="648072"/>
                <a:gridCol w="4032448"/>
                <a:gridCol w="1213892"/>
              </a:tblGrid>
              <a:tr h="345692">
                <a:tc rowSpan="4">
                  <a:txBody>
                    <a:bodyPr/>
                    <a:lstStyle/>
                    <a:p>
                      <a:pPr algn="ctr"/>
                      <a:r>
                        <a:rPr kumimoji="1" lang="ja-JP" altLang="en-US" sz="1400" dirty="0" smtClean="0">
                          <a:solidFill>
                            <a:sysClr val="windowText" lastClr="000000"/>
                          </a:solidFill>
                        </a:rPr>
                        <a:t>ご依頼主</a:t>
                      </a:r>
                      <a:endParaRPr kumimoji="1" lang="ja-JP" altLang="en-US" sz="1400" dirty="0">
                        <a:solidFill>
                          <a:sysClr val="windowText" lastClr="000000"/>
                        </a:solidFill>
                      </a:endParaRPr>
                    </a:p>
                  </a:txBody>
                  <a:tcPr marT="49530" marB="4953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smtClean="0">
                          <a:solidFill>
                            <a:sysClr val="windowText" lastClr="000000"/>
                          </a:solidFill>
                        </a:rPr>
                        <a:t>住所</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400" dirty="0" smtClean="0">
                          <a:solidFill>
                            <a:sysClr val="windowText" lastClr="000000"/>
                          </a:solidFill>
                        </a:rPr>
                        <a:t>〒</a:t>
                      </a:r>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支払方法</a:t>
                      </a:r>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569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3">
                  <a:txBody>
                    <a:bodyPr/>
                    <a:lstStyle/>
                    <a:p>
                      <a:pPr algn="ctr"/>
                      <a:r>
                        <a:rPr kumimoji="1" lang="ja-JP" altLang="en-US" sz="1400" dirty="0" smtClean="0">
                          <a:solidFill>
                            <a:sysClr val="windowText" lastClr="000000"/>
                          </a:solidFill>
                        </a:rPr>
                        <a:t>銀行振込</a:t>
                      </a:r>
                    </a:p>
                    <a:p>
                      <a:pPr algn="ctr"/>
                      <a:endParaRPr kumimoji="1" lang="ja-JP" altLang="en-US" sz="1400" dirty="0" smtClean="0">
                        <a:solidFill>
                          <a:sysClr val="windowText" lastClr="000000"/>
                        </a:solidFill>
                      </a:endParaRPr>
                    </a:p>
                    <a:p>
                      <a:pPr algn="ctr"/>
                      <a:r>
                        <a:rPr kumimoji="1" lang="ja-JP" altLang="en-US" sz="1400" dirty="0" smtClean="0">
                          <a:solidFill>
                            <a:sysClr val="windowText" lastClr="000000"/>
                          </a:solidFill>
                        </a:rPr>
                        <a:t>代金引換</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1743">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氏名</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1743">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電話</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コンテンツ プレースホルダー 3"/>
          <p:cNvGraphicFramePr>
            <a:graphicFrameLocks/>
          </p:cNvGraphicFramePr>
          <p:nvPr>
            <p:extLst>
              <p:ext uri="{D42A27DB-BD31-4B8C-83A1-F6EECF244321}">
                <p14:modId xmlns:p14="http://schemas.microsoft.com/office/powerpoint/2010/main" val="2565879058"/>
              </p:ext>
            </p:extLst>
          </p:nvPr>
        </p:nvGraphicFramePr>
        <p:xfrm>
          <a:off x="188640" y="4736976"/>
          <a:ext cx="6552728" cy="1623564"/>
        </p:xfrm>
        <a:graphic>
          <a:graphicData uri="http://schemas.openxmlformats.org/drawingml/2006/table">
            <a:tbl>
              <a:tblPr firstRow="1" bandRow="1">
                <a:tableStyleId>{5C22544A-7EE6-4342-B048-85BDC9FD1C3A}</a:tableStyleId>
              </a:tblPr>
              <a:tblGrid>
                <a:gridCol w="367322"/>
                <a:gridCol w="661180"/>
                <a:gridCol w="2283866"/>
                <a:gridCol w="648072"/>
                <a:gridCol w="360040"/>
                <a:gridCol w="792088"/>
                <a:gridCol w="1440160"/>
              </a:tblGrid>
              <a:tr h="345692">
                <a:tc rowSpan="5">
                  <a:txBody>
                    <a:bodyPr/>
                    <a:lstStyle/>
                    <a:p>
                      <a:pPr algn="ctr"/>
                      <a:r>
                        <a:rPr kumimoji="1" lang="ja-JP" altLang="en-US" sz="1400" dirty="0" smtClean="0">
                          <a:solidFill>
                            <a:sysClr val="windowText" lastClr="000000"/>
                          </a:solidFill>
                        </a:rPr>
                        <a:t>お届け先①</a:t>
                      </a:r>
                      <a:endParaRPr kumimoji="1" lang="ja-JP" altLang="en-US" sz="1400" dirty="0">
                        <a:solidFill>
                          <a:sysClr val="windowText" lastClr="000000"/>
                        </a:solidFill>
                      </a:endParaRPr>
                    </a:p>
                  </a:txBody>
                  <a:tcPr marT="49530" marB="4953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smtClean="0">
                          <a:solidFill>
                            <a:sysClr val="windowText" lastClr="000000"/>
                          </a:solidFill>
                        </a:rPr>
                        <a:t>住所</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400" dirty="0" smtClean="0">
                          <a:solidFill>
                            <a:sysClr val="windowText" lastClr="000000"/>
                          </a:solidFill>
                        </a:rPr>
                        <a:t>〒</a:t>
                      </a:r>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400" dirty="0" smtClean="0">
                          <a:solidFill>
                            <a:sysClr val="windowText" lastClr="000000"/>
                          </a:solidFill>
                        </a:rPr>
                        <a:t>申込ｺｰｽ</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r>
                        <a:rPr kumimoji="1" lang="ja-JP" altLang="en-US" sz="1400" dirty="0" smtClean="0">
                          <a:solidFill>
                            <a:sysClr val="windowText" lastClr="000000"/>
                          </a:solidFill>
                        </a:rPr>
                        <a:t>個数</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配達日</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34569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r>
                        <a:rPr kumimoji="1" lang="ja-JP" altLang="en-US" sz="1400" dirty="0" smtClean="0">
                          <a:solidFill>
                            <a:sysClr val="windowText" lastClr="000000"/>
                          </a:solidFill>
                        </a:rPr>
                        <a:t>①おためし</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　月　　日</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2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smtClean="0">
                          <a:solidFill>
                            <a:sysClr val="windowText" lastClr="000000"/>
                          </a:solidFill>
                        </a:rPr>
                        <a:t>氏名</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dirty="0" smtClean="0">
                          <a:solidFill>
                            <a:sysClr val="windowText" lastClr="000000"/>
                          </a:solidFill>
                        </a:rPr>
                        <a:t>②極め</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配達時間</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6871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400" dirty="0" smtClean="0">
                          <a:solidFill>
                            <a:sysClr val="windowText" lastClr="000000"/>
                          </a:solidFill>
                        </a:rPr>
                        <a:t>合計</a:t>
                      </a:r>
                    </a:p>
                    <a:p>
                      <a:pPr algn="ctr"/>
                      <a:r>
                        <a:rPr kumimoji="1" lang="ja-JP" altLang="en-US" sz="1400" dirty="0" smtClean="0">
                          <a:solidFill>
                            <a:sysClr val="windowText" lastClr="000000"/>
                          </a:solidFill>
                        </a:rPr>
                        <a:t>金額</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2">
                  <a:txBody>
                    <a:bodyPr/>
                    <a:lstStyle/>
                    <a:p>
                      <a:pPr algn="r"/>
                      <a:r>
                        <a:rPr kumimoji="1" lang="ja-JP" altLang="en-US" sz="1400" dirty="0" smtClean="0">
                          <a:solidFill>
                            <a:sysClr val="windowText" lastClr="000000"/>
                          </a:solidFill>
                        </a:rPr>
                        <a:t>円</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100" dirty="0" smtClean="0">
                          <a:solidFill>
                            <a:sysClr val="windowText" lastClr="000000"/>
                          </a:solidFill>
                          <a:latin typeface="+mn-ea"/>
                          <a:ea typeface="+mn-ea"/>
                        </a:rPr>
                        <a:t>午前中　　　</a:t>
                      </a:r>
                      <a:r>
                        <a:rPr kumimoji="1" lang="en-US" altLang="ja-JP" sz="1100" dirty="0" smtClean="0">
                          <a:solidFill>
                            <a:sysClr val="windowText" lastClr="000000"/>
                          </a:solidFill>
                          <a:latin typeface="+mn-ea"/>
                          <a:ea typeface="+mn-ea"/>
                        </a:rPr>
                        <a:t>14</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16</a:t>
                      </a:r>
                      <a:r>
                        <a:rPr kumimoji="1" lang="ja-JP" altLang="en-US" sz="1100" dirty="0" smtClean="0">
                          <a:solidFill>
                            <a:sysClr val="windowText" lastClr="000000"/>
                          </a:solidFill>
                          <a:latin typeface="+mn-ea"/>
                          <a:ea typeface="+mn-ea"/>
                        </a:rPr>
                        <a:t>時</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ysClr val="windowText" lastClr="000000"/>
                          </a:solidFill>
                          <a:latin typeface="+mn-ea"/>
                          <a:ea typeface="+mn-ea"/>
                        </a:rPr>
                        <a:t>14</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16</a:t>
                      </a:r>
                      <a:r>
                        <a:rPr kumimoji="1" lang="ja-JP" altLang="en-US" sz="1100" dirty="0" smtClean="0">
                          <a:solidFill>
                            <a:sysClr val="windowText" lastClr="000000"/>
                          </a:solidFill>
                          <a:latin typeface="+mn-ea"/>
                          <a:ea typeface="+mn-ea"/>
                        </a:rPr>
                        <a:t>時　</a:t>
                      </a:r>
                      <a:r>
                        <a:rPr kumimoji="1" lang="en-US" altLang="ja-JP" sz="1100" dirty="0" smtClean="0">
                          <a:solidFill>
                            <a:sysClr val="windowText" lastClr="000000"/>
                          </a:solidFill>
                          <a:latin typeface="+mn-ea"/>
                          <a:ea typeface="+mn-ea"/>
                        </a:rPr>
                        <a:t>18</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20</a:t>
                      </a:r>
                      <a:r>
                        <a:rPr kumimoji="1" lang="ja-JP" altLang="en-US" sz="1100" dirty="0" smtClean="0">
                          <a:solidFill>
                            <a:sysClr val="windowText" lastClr="000000"/>
                          </a:solidFill>
                          <a:latin typeface="+mn-ea"/>
                          <a:ea typeface="+mn-ea"/>
                        </a:rPr>
                        <a:t>時</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ysClr val="windowText" lastClr="000000"/>
                          </a:solidFill>
                          <a:latin typeface="+mn-ea"/>
                          <a:ea typeface="+mn-ea"/>
                        </a:rPr>
                        <a:t> </a:t>
                      </a:r>
                      <a:r>
                        <a:rPr kumimoji="1" lang="en-US" altLang="ja-JP" sz="1100" dirty="0" smtClean="0">
                          <a:solidFill>
                            <a:sysClr val="windowText" lastClr="000000"/>
                          </a:solidFill>
                          <a:latin typeface="+mn-ea"/>
                          <a:ea typeface="+mn-ea"/>
                        </a:rPr>
                        <a:t>20</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21</a:t>
                      </a:r>
                      <a:r>
                        <a:rPr kumimoji="1" lang="ja-JP" altLang="en-US" sz="1100" dirty="0" smtClean="0">
                          <a:solidFill>
                            <a:sysClr val="windowText" lastClr="000000"/>
                          </a:solidFill>
                          <a:latin typeface="+mn-ea"/>
                          <a:ea typeface="+mn-ea"/>
                        </a:rPr>
                        <a:t>時</a:t>
                      </a: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5648">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電話</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角丸四角形 9"/>
          <p:cNvSpPr/>
          <p:nvPr/>
        </p:nvSpPr>
        <p:spPr>
          <a:xfrm>
            <a:off x="3324" y="38455"/>
            <a:ext cx="4433788" cy="4500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dirty="0" smtClean="0">
                <a:solidFill>
                  <a:schemeClr val="tx1"/>
                </a:solidFill>
                <a:latin typeface="+mn-ea"/>
              </a:rPr>
              <a:t>但馬漁協</a:t>
            </a:r>
            <a:r>
              <a:rPr lang="ja-JP" altLang="en-US" dirty="0" smtClean="0">
                <a:solidFill>
                  <a:schemeClr val="tx1"/>
                </a:solidFill>
                <a:latin typeface="+mn-ea"/>
              </a:rPr>
              <a:t>直販課宛て</a:t>
            </a:r>
            <a:r>
              <a:rPr lang="ja-JP" altLang="ja-JP" dirty="0" smtClean="0">
                <a:solidFill>
                  <a:schemeClr val="tx1"/>
                </a:solidFill>
                <a:latin typeface="+mn-ea"/>
              </a:rPr>
              <a:t>（</a:t>
            </a:r>
            <a:r>
              <a:rPr lang="en-US" altLang="ja-JP" dirty="0" smtClean="0">
                <a:solidFill>
                  <a:schemeClr val="tx1"/>
                </a:solidFill>
                <a:latin typeface="+mn-ea"/>
              </a:rPr>
              <a:t>FAX </a:t>
            </a:r>
            <a:r>
              <a:rPr lang="en-US" altLang="ja-JP" dirty="0">
                <a:solidFill>
                  <a:schemeClr val="tx1"/>
                </a:solidFill>
                <a:latin typeface="+mn-ea"/>
              </a:rPr>
              <a:t>0796-36-1335</a:t>
            </a:r>
            <a:r>
              <a:rPr lang="ja-JP" altLang="ja-JP" dirty="0" smtClean="0">
                <a:solidFill>
                  <a:schemeClr val="tx1"/>
                </a:solidFill>
                <a:latin typeface="+mn-ea"/>
              </a:rPr>
              <a:t>）</a:t>
            </a:r>
            <a:endParaRPr lang="ja-JP" altLang="ja-JP" dirty="0">
              <a:solidFill>
                <a:schemeClr val="tx1"/>
              </a:solidFill>
              <a:latin typeface="+mn-ea"/>
            </a:endParaRPr>
          </a:p>
        </p:txBody>
      </p:sp>
      <p:graphicFrame>
        <p:nvGraphicFramePr>
          <p:cNvPr id="11" name="コンテンツ プレースホルダー 3"/>
          <p:cNvGraphicFramePr>
            <a:graphicFrameLocks/>
          </p:cNvGraphicFramePr>
          <p:nvPr>
            <p:extLst>
              <p:ext uri="{D42A27DB-BD31-4B8C-83A1-F6EECF244321}">
                <p14:modId xmlns:p14="http://schemas.microsoft.com/office/powerpoint/2010/main" val="276907269"/>
              </p:ext>
            </p:extLst>
          </p:nvPr>
        </p:nvGraphicFramePr>
        <p:xfrm>
          <a:off x="188640" y="6465168"/>
          <a:ext cx="6552728" cy="1623564"/>
        </p:xfrm>
        <a:graphic>
          <a:graphicData uri="http://schemas.openxmlformats.org/drawingml/2006/table">
            <a:tbl>
              <a:tblPr firstRow="1" bandRow="1">
                <a:tableStyleId>{5C22544A-7EE6-4342-B048-85BDC9FD1C3A}</a:tableStyleId>
              </a:tblPr>
              <a:tblGrid>
                <a:gridCol w="367322"/>
                <a:gridCol w="661180"/>
                <a:gridCol w="2283866"/>
                <a:gridCol w="648072"/>
                <a:gridCol w="360040"/>
                <a:gridCol w="792088"/>
                <a:gridCol w="1440160"/>
              </a:tblGrid>
              <a:tr h="345692">
                <a:tc rowSpan="5">
                  <a:txBody>
                    <a:bodyPr/>
                    <a:lstStyle/>
                    <a:p>
                      <a:pPr algn="ctr"/>
                      <a:r>
                        <a:rPr kumimoji="1" lang="ja-JP" altLang="en-US" sz="1400" dirty="0" smtClean="0">
                          <a:solidFill>
                            <a:sysClr val="windowText" lastClr="000000"/>
                          </a:solidFill>
                        </a:rPr>
                        <a:t>お届け先②</a:t>
                      </a:r>
                      <a:endParaRPr kumimoji="1" lang="ja-JP" altLang="en-US" sz="1400" dirty="0">
                        <a:solidFill>
                          <a:sysClr val="windowText" lastClr="000000"/>
                        </a:solidFill>
                      </a:endParaRPr>
                    </a:p>
                  </a:txBody>
                  <a:tcPr marT="49530" marB="4953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smtClean="0">
                          <a:solidFill>
                            <a:sysClr val="windowText" lastClr="000000"/>
                          </a:solidFill>
                        </a:rPr>
                        <a:t>住所</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400" dirty="0" smtClean="0">
                          <a:solidFill>
                            <a:sysClr val="windowText" lastClr="000000"/>
                          </a:solidFill>
                        </a:rPr>
                        <a:t>〒</a:t>
                      </a:r>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400" dirty="0" smtClean="0">
                          <a:solidFill>
                            <a:sysClr val="windowText" lastClr="000000"/>
                          </a:solidFill>
                        </a:rPr>
                        <a:t>申込ｺｰｽ</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r>
                        <a:rPr kumimoji="1" lang="ja-JP" altLang="en-US" sz="1400" dirty="0" smtClean="0">
                          <a:solidFill>
                            <a:sysClr val="windowText" lastClr="000000"/>
                          </a:solidFill>
                        </a:rPr>
                        <a:t>個数</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配達日</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34569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r>
                        <a:rPr kumimoji="1" lang="ja-JP" altLang="en-US" sz="1400" dirty="0" smtClean="0">
                          <a:solidFill>
                            <a:sysClr val="windowText" lastClr="000000"/>
                          </a:solidFill>
                        </a:rPr>
                        <a:t>①おためし</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　月　　日</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2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smtClean="0">
                          <a:solidFill>
                            <a:sysClr val="windowText" lastClr="000000"/>
                          </a:solidFill>
                        </a:rPr>
                        <a:t>氏名</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dirty="0" smtClean="0">
                          <a:solidFill>
                            <a:sysClr val="windowText" lastClr="000000"/>
                          </a:solidFill>
                        </a:rPr>
                        <a:t>②極め</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配達時間</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6871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400" dirty="0" smtClean="0">
                          <a:solidFill>
                            <a:sysClr val="windowText" lastClr="000000"/>
                          </a:solidFill>
                        </a:rPr>
                        <a:t>合計</a:t>
                      </a:r>
                    </a:p>
                    <a:p>
                      <a:pPr algn="ctr"/>
                      <a:r>
                        <a:rPr kumimoji="1" lang="ja-JP" altLang="en-US" sz="1400" dirty="0" smtClean="0">
                          <a:solidFill>
                            <a:sysClr val="windowText" lastClr="000000"/>
                          </a:solidFill>
                        </a:rPr>
                        <a:t>金額</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2">
                  <a:txBody>
                    <a:bodyPr/>
                    <a:lstStyle/>
                    <a:p>
                      <a:pPr algn="r"/>
                      <a:r>
                        <a:rPr kumimoji="1" lang="ja-JP" altLang="en-US" sz="1400" dirty="0" smtClean="0">
                          <a:solidFill>
                            <a:sysClr val="windowText" lastClr="000000"/>
                          </a:solidFill>
                        </a:rPr>
                        <a:t>円</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100" dirty="0" smtClean="0">
                          <a:solidFill>
                            <a:sysClr val="windowText" lastClr="000000"/>
                          </a:solidFill>
                          <a:latin typeface="+mn-ea"/>
                          <a:ea typeface="+mn-ea"/>
                        </a:rPr>
                        <a:t>午前中　　　</a:t>
                      </a:r>
                      <a:r>
                        <a:rPr kumimoji="1" lang="en-US" altLang="ja-JP" sz="1100" dirty="0" smtClean="0">
                          <a:solidFill>
                            <a:sysClr val="windowText" lastClr="000000"/>
                          </a:solidFill>
                          <a:latin typeface="+mn-ea"/>
                          <a:ea typeface="+mn-ea"/>
                        </a:rPr>
                        <a:t>14</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16</a:t>
                      </a:r>
                      <a:r>
                        <a:rPr kumimoji="1" lang="ja-JP" altLang="en-US" sz="1100" dirty="0" smtClean="0">
                          <a:solidFill>
                            <a:sysClr val="windowText" lastClr="000000"/>
                          </a:solidFill>
                          <a:latin typeface="+mn-ea"/>
                          <a:ea typeface="+mn-ea"/>
                        </a:rPr>
                        <a:t>時</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ysClr val="windowText" lastClr="000000"/>
                          </a:solidFill>
                          <a:latin typeface="+mn-ea"/>
                          <a:ea typeface="+mn-ea"/>
                        </a:rPr>
                        <a:t>14</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16</a:t>
                      </a:r>
                      <a:r>
                        <a:rPr kumimoji="1" lang="ja-JP" altLang="en-US" sz="1100" dirty="0" smtClean="0">
                          <a:solidFill>
                            <a:sysClr val="windowText" lastClr="000000"/>
                          </a:solidFill>
                          <a:latin typeface="+mn-ea"/>
                          <a:ea typeface="+mn-ea"/>
                        </a:rPr>
                        <a:t>時　</a:t>
                      </a:r>
                      <a:r>
                        <a:rPr kumimoji="1" lang="en-US" altLang="ja-JP" sz="1100" dirty="0" smtClean="0">
                          <a:solidFill>
                            <a:sysClr val="windowText" lastClr="000000"/>
                          </a:solidFill>
                          <a:latin typeface="+mn-ea"/>
                          <a:ea typeface="+mn-ea"/>
                        </a:rPr>
                        <a:t>18</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20</a:t>
                      </a:r>
                      <a:r>
                        <a:rPr kumimoji="1" lang="ja-JP" altLang="en-US" sz="1100" dirty="0" smtClean="0">
                          <a:solidFill>
                            <a:sysClr val="windowText" lastClr="000000"/>
                          </a:solidFill>
                          <a:latin typeface="+mn-ea"/>
                          <a:ea typeface="+mn-ea"/>
                        </a:rPr>
                        <a:t>時</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ysClr val="windowText" lastClr="000000"/>
                          </a:solidFill>
                          <a:latin typeface="+mn-ea"/>
                          <a:ea typeface="+mn-ea"/>
                        </a:rPr>
                        <a:t> </a:t>
                      </a:r>
                      <a:r>
                        <a:rPr kumimoji="1" lang="en-US" altLang="ja-JP" sz="1100" dirty="0" smtClean="0">
                          <a:solidFill>
                            <a:sysClr val="windowText" lastClr="000000"/>
                          </a:solidFill>
                          <a:latin typeface="+mn-ea"/>
                          <a:ea typeface="+mn-ea"/>
                        </a:rPr>
                        <a:t>20</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21</a:t>
                      </a:r>
                      <a:r>
                        <a:rPr kumimoji="1" lang="ja-JP" altLang="en-US" sz="1100" dirty="0" smtClean="0">
                          <a:solidFill>
                            <a:sysClr val="windowText" lastClr="000000"/>
                          </a:solidFill>
                          <a:latin typeface="+mn-ea"/>
                          <a:ea typeface="+mn-ea"/>
                        </a:rPr>
                        <a:t>時</a:t>
                      </a: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5648">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電話</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2" name="コンテンツ プレースホルダー 3"/>
          <p:cNvGraphicFramePr>
            <a:graphicFrameLocks/>
          </p:cNvGraphicFramePr>
          <p:nvPr>
            <p:extLst>
              <p:ext uri="{D42A27DB-BD31-4B8C-83A1-F6EECF244321}">
                <p14:modId xmlns:p14="http://schemas.microsoft.com/office/powerpoint/2010/main" val="94584305"/>
              </p:ext>
            </p:extLst>
          </p:nvPr>
        </p:nvGraphicFramePr>
        <p:xfrm>
          <a:off x="188640" y="8193360"/>
          <a:ext cx="6552728" cy="1623564"/>
        </p:xfrm>
        <a:graphic>
          <a:graphicData uri="http://schemas.openxmlformats.org/drawingml/2006/table">
            <a:tbl>
              <a:tblPr firstRow="1" bandRow="1">
                <a:tableStyleId>{5C22544A-7EE6-4342-B048-85BDC9FD1C3A}</a:tableStyleId>
              </a:tblPr>
              <a:tblGrid>
                <a:gridCol w="367322"/>
                <a:gridCol w="661180"/>
                <a:gridCol w="2283866"/>
                <a:gridCol w="648072"/>
                <a:gridCol w="360040"/>
                <a:gridCol w="792088"/>
                <a:gridCol w="1440160"/>
              </a:tblGrid>
              <a:tr h="345692">
                <a:tc rowSpan="5">
                  <a:txBody>
                    <a:bodyPr/>
                    <a:lstStyle/>
                    <a:p>
                      <a:pPr algn="ctr"/>
                      <a:r>
                        <a:rPr kumimoji="1" lang="ja-JP" altLang="en-US" sz="1400" dirty="0" smtClean="0">
                          <a:solidFill>
                            <a:sysClr val="windowText" lastClr="000000"/>
                          </a:solidFill>
                        </a:rPr>
                        <a:t>お届け先③</a:t>
                      </a:r>
                      <a:endParaRPr kumimoji="1" lang="ja-JP" altLang="en-US" sz="1400" dirty="0">
                        <a:solidFill>
                          <a:sysClr val="windowText" lastClr="000000"/>
                        </a:solidFill>
                      </a:endParaRPr>
                    </a:p>
                  </a:txBody>
                  <a:tcPr marT="49530" marB="4953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smtClean="0">
                          <a:solidFill>
                            <a:sysClr val="windowText" lastClr="000000"/>
                          </a:solidFill>
                        </a:rPr>
                        <a:t>住所</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400" dirty="0" smtClean="0">
                          <a:solidFill>
                            <a:sysClr val="windowText" lastClr="000000"/>
                          </a:solidFill>
                        </a:rPr>
                        <a:t>〒</a:t>
                      </a:r>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400" dirty="0" smtClean="0">
                          <a:solidFill>
                            <a:sysClr val="windowText" lastClr="000000"/>
                          </a:solidFill>
                        </a:rPr>
                        <a:t>申込ｺｰｽ</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r>
                        <a:rPr kumimoji="1" lang="ja-JP" altLang="en-US" sz="1400" dirty="0" smtClean="0">
                          <a:solidFill>
                            <a:sysClr val="windowText" lastClr="000000"/>
                          </a:solidFill>
                        </a:rPr>
                        <a:t>個数</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配達日</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34569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r>
                        <a:rPr kumimoji="1" lang="ja-JP" altLang="en-US" sz="1400" dirty="0" smtClean="0">
                          <a:solidFill>
                            <a:sysClr val="windowText" lastClr="000000"/>
                          </a:solidFill>
                        </a:rPr>
                        <a:t>①おためし</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　月　　日</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2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smtClean="0">
                          <a:solidFill>
                            <a:sysClr val="windowText" lastClr="000000"/>
                          </a:solidFill>
                        </a:rPr>
                        <a:t>氏名</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dirty="0" smtClean="0">
                          <a:solidFill>
                            <a:sysClr val="windowText" lastClr="000000"/>
                          </a:solidFill>
                        </a:rPr>
                        <a:t>②極め</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配達時間</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6871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400" dirty="0" smtClean="0">
                          <a:solidFill>
                            <a:sysClr val="windowText" lastClr="000000"/>
                          </a:solidFill>
                        </a:rPr>
                        <a:t>合計</a:t>
                      </a:r>
                    </a:p>
                    <a:p>
                      <a:pPr algn="ctr"/>
                      <a:r>
                        <a:rPr kumimoji="1" lang="ja-JP" altLang="en-US" sz="1400" dirty="0" smtClean="0">
                          <a:solidFill>
                            <a:sysClr val="windowText" lastClr="000000"/>
                          </a:solidFill>
                        </a:rPr>
                        <a:t>金額</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2">
                  <a:txBody>
                    <a:bodyPr/>
                    <a:lstStyle/>
                    <a:p>
                      <a:pPr algn="r"/>
                      <a:r>
                        <a:rPr kumimoji="1" lang="ja-JP" altLang="en-US" sz="1400" dirty="0" smtClean="0">
                          <a:solidFill>
                            <a:sysClr val="windowText" lastClr="000000"/>
                          </a:solidFill>
                        </a:rPr>
                        <a:t>円</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100" dirty="0" smtClean="0">
                          <a:solidFill>
                            <a:sysClr val="windowText" lastClr="000000"/>
                          </a:solidFill>
                          <a:latin typeface="+mn-ea"/>
                          <a:ea typeface="+mn-ea"/>
                        </a:rPr>
                        <a:t>午前中　　　</a:t>
                      </a:r>
                      <a:r>
                        <a:rPr kumimoji="1" lang="en-US" altLang="ja-JP" sz="1100" dirty="0" smtClean="0">
                          <a:solidFill>
                            <a:sysClr val="windowText" lastClr="000000"/>
                          </a:solidFill>
                          <a:latin typeface="+mn-ea"/>
                          <a:ea typeface="+mn-ea"/>
                        </a:rPr>
                        <a:t>14</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16</a:t>
                      </a:r>
                      <a:r>
                        <a:rPr kumimoji="1" lang="ja-JP" altLang="en-US" sz="1100" dirty="0" smtClean="0">
                          <a:solidFill>
                            <a:sysClr val="windowText" lastClr="000000"/>
                          </a:solidFill>
                          <a:latin typeface="+mn-ea"/>
                          <a:ea typeface="+mn-ea"/>
                        </a:rPr>
                        <a:t>時</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ysClr val="windowText" lastClr="000000"/>
                          </a:solidFill>
                          <a:latin typeface="+mn-ea"/>
                          <a:ea typeface="+mn-ea"/>
                        </a:rPr>
                        <a:t>14</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16</a:t>
                      </a:r>
                      <a:r>
                        <a:rPr kumimoji="1" lang="ja-JP" altLang="en-US" sz="1100" dirty="0" smtClean="0">
                          <a:solidFill>
                            <a:sysClr val="windowText" lastClr="000000"/>
                          </a:solidFill>
                          <a:latin typeface="+mn-ea"/>
                          <a:ea typeface="+mn-ea"/>
                        </a:rPr>
                        <a:t>時　</a:t>
                      </a:r>
                      <a:r>
                        <a:rPr kumimoji="1" lang="en-US" altLang="ja-JP" sz="1100" dirty="0" smtClean="0">
                          <a:solidFill>
                            <a:sysClr val="windowText" lastClr="000000"/>
                          </a:solidFill>
                          <a:latin typeface="+mn-ea"/>
                          <a:ea typeface="+mn-ea"/>
                        </a:rPr>
                        <a:t>18</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20</a:t>
                      </a:r>
                      <a:r>
                        <a:rPr kumimoji="1" lang="ja-JP" altLang="en-US" sz="1100" dirty="0" smtClean="0">
                          <a:solidFill>
                            <a:sysClr val="windowText" lastClr="000000"/>
                          </a:solidFill>
                          <a:latin typeface="+mn-ea"/>
                          <a:ea typeface="+mn-ea"/>
                        </a:rPr>
                        <a:t>時</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ysClr val="windowText" lastClr="000000"/>
                          </a:solidFill>
                          <a:latin typeface="+mn-ea"/>
                          <a:ea typeface="+mn-ea"/>
                        </a:rPr>
                        <a:t> </a:t>
                      </a:r>
                      <a:r>
                        <a:rPr kumimoji="1" lang="en-US" altLang="ja-JP" sz="1100" dirty="0" smtClean="0">
                          <a:solidFill>
                            <a:sysClr val="windowText" lastClr="000000"/>
                          </a:solidFill>
                          <a:latin typeface="+mn-ea"/>
                          <a:ea typeface="+mn-ea"/>
                        </a:rPr>
                        <a:t>20</a:t>
                      </a:r>
                      <a:r>
                        <a:rPr kumimoji="1" lang="ja-JP" altLang="en-US" sz="1100" dirty="0" smtClean="0">
                          <a:solidFill>
                            <a:sysClr val="windowText" lastClr="000000"/>
                          </a:solidFill>
                          <a:latin typeface="+mn-ea"/>
                          <a:ea typeface="+mn-ea"/>
                        </a:rPr>
                        <a:t>～</a:t>
                      </a:r>
                      <a:r>
                        <a:rPr kumimoji="1" lang="en-US" altLang="ja-JP" sz="1100" dirty="0" smtClean="0">
                          <a:solidFill>
                            <a:sysClr val="windowText" lastClr="000000"/>
                          </a:solidFill>
                          <a:latin typeface="+mn-ea"/>
                          <a:ea typeface="+mn-ea"/>
                        </a:rPr>
                        <a:t>21</a:t>
                      </a:r>
                      <a:r>
                        <a:rPr kumimoji="1" lang="ja-JP" altLang="en-US" sz="1100" dirty="0" smtClean="0">
                          <a:solidFill>
                            <a:sysClr val="windowText" lastClr="000000"/>
                          </a:solidFill>
                          <a:latin typeface="+mn-ea"/>
                          <a:ea typeface="+mn-ea"/>
                        </a:rPr>
                        <a:t>時</a:t>
                      </a: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5648">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電話</a:t>
                      </a:r>
                      <a:endParaRPr kumimoji="1" lang="ja-JP" altLang="en-US" sz="1400" dirty="0">
                        <a:solidFill>
                          <a:sysClr val="windowText" lastClr="000000"/>
                        </a:solidFill>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ysClr val="windowText" lastClr="000000"/>
                        </a:solidFill>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タイトル 1"/>
          <p:cNvSpPr txBox="1">
            <a:spLocks/>
          </p:cNvSpPr>
          <p:nvPr/>
        </p:nvSpPr>
        <p:spPr>
          <a:xfrm>
            <a:off x="610022" y="3512840"/>
            <a:ext cx="5976664" cy="504056"/>
          </a:xfrm>
          <a:prstGeom prst="rect">
            <a:avLst/>
          </a:prstGeom>
        </p:spPr>
        <p:txBody>
          <a:bodyPr vert="horz" lIns="0" tIns="0" rIns="0" bIns="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400" dirty="0" smtClean="0">
                <a:latin typeface="+mj-ea"/>
              </a:rPr>
              <a:t>※</a:t>
            </a:r>
            <a:r>
              <a:rPr lang="ja-JP" altLang="en-US" sz="1400" dirty="0" smtClean="0">
                <a:latin typeface="+mj-ea"/>
              </a:rPr>
              <a:t>銀行振込、代金引換の手数料は、ご負担いただきます。</a:t>
            </a:r>
          </a:p>
          <a:p>
            <a:pPr algn="l"/>
            <a:r>
              <a:rPr lang="ja-JP" altLang="en-US" sz="1400" dirty="0">
                <a:latin typeface="+mj-ea"/>
              </a:rPr>
              <a:t>　</a:t>
            </a:r>
            <a:r>
              <a:rPr lang="ja-JP" altLang="en-US" sz="1400" dirty="0" smtClean="0">
                <a:latin typeface="+mj-ea"/>
              </a:rPr>
              <a:t> 銀行振込の場合は</a:t>
            </a:r>
            <a:r>
              <a:rPr lang="ja-JP" altLang="en-US" sz="1400" dirty="0" smtClean="0">
                <a:latin typeface="+mj-ea"/>
              </a:rPr>
              <a:t>、ご入金</a:t>
            </a:r>
            <a:r>
              <a:rPr lang="ja-JP" altLang="en-US" sz="1400" dirty="0" smtClean="0">
                <a:latin typeface="+mj-ea"/>
              </a:rPr>
              <a:t>確認後に発送させていただきます。（お申し込みから発送まで</a:t>
            </a:r>
            <a:r>
              <a:rPr lang="ja-JP" altLang="en-US" sz="1400" dirty="0" smtClean="0">
                <a:latin typeface="+mj-ea"/>
              </a:rPr>
              <a:t>、数日必要</a:t>
            </a:r>
            <a:r>
              <a:rPr lang="ja-JP" altLang="en-US" sz="1400" dirty="0" smtClean="0">
                <a:latin typeface="+mj-ea"/>
              </a:rPr>
              <a:t>となります。）　</a:t>
            </a:r>
            <a:endParaRPr lang="ja-JP" altLang="en-US" sz="1400" dirty="0">
              <a:latin typeface="+mj-ea"/>
            </a:endParaRPr>
          </a:p>
        </p:txBody>
      </p:sp>
      <p:sp>
        <p:nvSpPr>
          <p:cNvPr id="3" name="角丸四角形 2"/>
          <p:cNvSpPr/>
          <p:nvPr/>
        </p:nvSpPr>
        <p:spPr>
          <a:xfrm>
            <a:off x="260648" y="4088904"/>
            <a:ext cx="6408712" cy="576064"/>
          </a:xfrm>
          <a:prstGeom prst="roundRect">
            <a:avLst>
              <a:gd name="adj" fmla="val 7849"/>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smtClean="0"/>
              <a:t>【</a:t>
            </a:r>
            <a:r>
              <a:rPr kumimoji="1" lang="ja-JP" altLang="en-US" sz="1200" dirty="0" smtClean="0"/>
              <a:t>振込先</a:t>
            </a:r>
            <a:r>
              <a:rPr kumimoji="1" lang="en-US" altLang="ja-JP" sz="1200" dirty="0" smtClean="0"/>
              <a:t>】</a:t>
            </a:r>
            <a:endParaRPr kumimoji="1" lang="ja-JP" altLang="en-US" sz="1200" dirty="0" smtClean="0"/>
          </a:p>
          <a:p>
            <a:r>
              <a:rPr lang="ja-JP" altLang="en-US" sz="1200" dirty="0" smtClean="0"/>
              <a:t>　・</a:t>
            </a:r>
            <a:r>
              <a:rPr lang="ja-JP" altLang="en-US" sz="1200" dirty="0"/>
              <a:t>但馬銀行　香住支店　普通　</a:t>
            </a:r>
            <a:r>
              <a:rPr lang="en-US" altLang="ja-JP" sz="1200" dirty="0"/>
              <a:t>7148202</a:t>
            </a:r>
            <a:r>
              <a:rPr lang="ja-JP" altLang="en-US" sz="1200" dirty="0"/>
              <a:t>　但馬漁業協同</a:t>
            </a:r>
            <a:r>
              <a:rPr lang="ja-JP" altLang="en-US" sz="1200" dirty="0" smtClean="0"/>
              <a:t>組合（タジマギョギョウキョウドウクミアイ）</a:t>
            </a:r>
            <a:r>
              <a:rPr lang="ja-JP" altLang="en-US" sz="1200" dirty="0"/>
              <a:t/>
            </a:r>
            <a:br>
              <a:rPr lang="ja-JP" altLang="en-US" sz="1200" dirty="0"/>
            </a:br>
            <a:r>
              <a:rPr lang="ja-JP" altLang="en-US" sz="1200" dirty="0" smtClean="0"/>
              <a:t>　・</a:t>
            </a:r>
            <a:r>
              <a:rPr lang="ja-JP" altLang="en-US" sz="1200" dirty="0"/>
              <a:t>なぎさ信漁連　但馬支店　普通　</a:t>
            </a:r>
            <a:r>
              <a:rPr lang="en-US" altLang="ja-JP" sz="1200" dirty="0"/>
              <a:t>0047573</a:t>
            </a:r>
            <a:r>
              <a:rPr lang="ja-JP" altLang="en-US" sz="1200" dirty="0"/>
              <a:t>　但馬漁業協同組合</a:t>
            </a:r>
            <a:endParaRPr kumimoji="1" lang="ja-JP" altLang="en-US" sz="1200" dirty="0"/>
          </a:p>
        </p:txBody>
      </p:sp>
    </p:spTree>
    <p:extLst>
      <p:ext uri="{BB962C8B-B14F-4D97-AF65-F5344CB8AC3E}">
        <p14:creationId xmlns:p14="http://schemas.microsoft.com/office/powerpoint/2010/main" val="30354513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180</Words>
  <Application>Microsoft Office PowerPoint</Application>
  <PresentationFormat>A4 210 x 297 mm</PresentationFormat>
  <Paragraphs>87</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漁師町の人が今までにないくらい美味しいと絶賛の干物「旨干し」! 旨さの秘訣は、但馬の漁師が日本海山陰沖で獲る新鮮な魚介と但馬の農家さんがつくった大豆・小麦を醸した麹で但馬の老舗醤油蔵の大徳醤油さんで一年かけてじっくり天然熟成させた「麹の魚醤」にあります。 但馬・香住の銘酒「香住鶴」とともに是非お試しください。 お申し込みは、但馬漁協へ。 　５月18日から受付開始。予定数量に達し次第締め切らせていただきます。</vt:lpstr>
      <vt:lpstr>兵庫の食の極みキャンペーン第１弾 「但馬の魚と但馬の地酒を食す。」ご注文書</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兵庫県</dc:creator>
  <cp:lastModifiedBy>兵庫県</cp:lastModifiedBy>
  <cp:revision>28</cp:revision>
  <cp:lastPrinted>2020-05-15T04:57:11Z</cp:lastPrinted>
  <dcterms:created xsi:type="dcterms:W3CDTF">2020-05-12T05:57:56Z</dcterms:created>
  <dcterms:modified xsi:type="dcterms:W3CDTF">2020-05-17T23:51:14Z</dcterms:modified>
</cp:coreProperties>
</file>